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0"/>
  </p:notesMasterIdLst>
  <p:handoutMasterIdLst>
    <p:handoutMasterId r:id="rId91"/>
  </p:handoutMasterIdLst>
  <p:sldIdLst>
    <p:sldId id="265" r:id="rId2"/>
    <p:sldId id="329" r:id="rId3"/>
    <p:sldId id="414" r:id="rId4"/>
    <p:sldId id="412" r:id="rId5"/>
    <p:sldId id="413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1" r:id="rId38"/>
    <p:sldId id="362" r:id="rId39"/>
    <p:sldId id="363" r:id="rId40"/>
    <p:sldId id="364" r:id="rId41"/>
    <p:sldId id="365" r:id="rId42"/>
    <p:sldId id="366" r:id="rId43"/>
    <p:sldId id="367" r:id="rId44"/>
    <p:sldId id="368" r:id="rId45"/>
    <p:sldId id="369" r:id="rId46"/>
    <p:sldId id="370" r:id="rId47"/>
    <p:sldId id="371" r:id="rId48"/>
    <p:sldId id="372" r:id="rId49"/>
    <p:sldId id="373" r:id="rId50"/>
    <p:sldId id="374" r:id="rId51"/>
    <p:sldId id="375" r:id="rId52"/>
    <p:sldId id="376" r:id="rId53"/>
    <p:sldId id="377" r:id="rId54"/>
    <p:sldId id="378" r:id="rId55"/>
    <p:sldId id="379" r:id="rId56"/>
    <p:sldId id="380" r:id="rId57"/>
    <p:sldId id="381" r:id="rId58"/>
    <p:sldId id="382" r:id="rId59"/>
    <p:sldId id="383" r:id="rId60"/>
    <p:sldId id="384" r:id="rId61"/>
    <p:sldId id="385" r:id="rId62"/>
    <p:sldId id="386" r:id="rId63"/>
    <p:sldId id="387" r:id="rId64"/>
    <p:sldId id="388" r:id="rId65"/>
    <p:sldId id="389" r:id="rId66"/>
    <p:sldId id="390" r:id="rId67"/>
    <p:sldId id="391" r:id="rId68"/>
    <p:sldId id="392" r:id="rId69"/>
    <p:sldId id="393" r:id="rId70"/>
    <p:sldId id="394" r:id="rId71"/>
    <p:sldId id="395" r:id="rId72"/>
    <p:sldId id="396" r:id="rId73"/>
    <p:sldId id="397" r:id="rId74"/>
    <p:sldId id="398" r:id="rId75"/>
    <p:sldId id="399" r:id="rId76"/>
    <p:sldId id="400" r:id="rId77"/>
    <p:sldId id="401" r:id="rId78"/>
    <p:sldId id="402" r:id="rId79"/>
    <p:sldId id="403" r:id="rId80"/>
    <p:sldId id="404" r:id="rId81"/>
    <p:sldId id="405" r:id="rId82"/>
    <p:sldId id="406" r:id="rId83"/>
    <p:sldId id="407" r:id="rId84"/>
    <p:sldId id="408" r:id="rId85"/>
    <p:sldId id="409" r:id="rId86"/>
    <p:sldId id="410" r:id="rId87"/>
    <p:sldId id="411" r:id="rId88"/>
    <p:sldId id="289" r:id="rId89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F2E"/>
    <a:srgbClr val="D72C35"/>
    <a:srgbClr val="170840"/>
    <a:srgbClr val="1F0B59"/>
    <a:srgbClr val="610B38"/>
    <a:srgbClr val="764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DBE32-AEEF-4519-AB30-4829E44C6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4412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A16B0-8747-4D79-983B-F3D2E7DA0E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95733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BC876A-6E9E-49D5-B46A-EE7101D015E1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226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7DA8F92-6D61-4848-859A-DFDB3E5320D8}" type="slidenum">
              <a:rPr lang="en-US" altLang="en-US" sz="1300"/>
              <a:pPr eaLnBrk="1" hangingPunct="1"/>
              <a:t>56</a:t>
            </a:fld>
            <a:endParaRPr lang="en-US" altLang="en-US" sz="1300"/>
          </a:p>
        </p:txBody>
      </p:sp>
      <p:sp>
        <p:nvSpPr>
          <p:cNvPr id="22531" name="Rectangle 1026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1027"/>
          <p:cNvSpPr>
            <a:spLocks noChangeArrowheads="1"/>
          </p:cNvSpPr>
          <p:nvPr>
            <p:ph type="body" idx="1"/>
          </p:nvPr>
        </p:nvSpPr>
        <p:spPr>
          <a:xfrm>
            <a:off x="973138" y="4560888"/>
            <a:ext cx="53689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6647" tIns="48324" rIns="96647" bIns="48324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7208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E083C61-0A1E-40D6-BC35-97D55743024E}" type="slidenum">
              <a:rPr lang="en-US" altLang="en-US" sz="1300"/>
              <a:pPr eaLnBrk="1" hangingPunct="1"/>
              <a:t>57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5290069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A940B77-38C2-4EFE-B969-56C7A8BB9B03}" type="slidenum">
              <a:rPr lang="en-US" altLang="en-US" sz="1300"/>
              <a:pPr eaLnBrk="1" hangingPunct="1"/>
              <a:t>58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883963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6089BE1-FF2F-4F07-9802-B469CB95C8EC}" type="slidenum">
              <a:rPr lang="en-US" altLang="en-US" sz="1300"/>
              <a:pPr eaLnBrk="1" hangingPunct="1"/>
              <a:t>59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945108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F3A998-E064-4586-9A5E-A67CBBDF6FA1}" type="slidenum">
              <a:rPr lang="en-US" altLang="en-US" sz="1300"/>
              <a:pPr eaLnBrk="1" hangingPunct="1"/>
              <a:t>60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9974571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AC24999-FEE6-4F80-ACD2-DB93DF9DB720}" type="slidenum">
              <a:rPr lang="en-US" altLang="en-US" sz="1300"/>
              <a:pPr eaLnBrk="1" hangingPunct="1"/>
              <a:t>61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818725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8561B72-15D9-4BED-A375-1D165A2C1C7D}" type="slidenum">
              <a:rPr lang="en-US" altLang="en-US" sz="1300"/>
              <a:pPr eaLnBrk="1" hangingPunct="1"/>
              <a:t>62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451799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03AE49-2C1D-4196-920D-1ED67151088B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404482" name="Rectangle 1026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3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07357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156D07-30A1-472D-8178-3F6B2B11C087}" type="slidenum">
              <a:rPr lang="en-US" altLang="en-US"/>
              <a:pPr/>
              <a:t>66</a:t>
            </a:fld>
            <a:endParaRPr lang="en-US" altLang="en-US"/>
          </a:p>
        </p:txBody>
      </p:sp>
      <p:sp>
        <p:nvSpPr>
          <p:cNvPr id="4362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62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8821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885D-2FE7-4298-A696-F72F3EC6C5C6}" type="slidenum">
              <a:rPr lang="en-US" altLang="en-US"/>
              <a:pPr/>
              <a:t>68</a:t>
            </a:fld>
            <a:endParaRPr lang="en-US" altLang="en-US"/>
          </a:p>
        </p:txBody>
      </p:sp>
      <p:sp>
        <p:nvSpPr>
          <p:cNvPr id="3880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55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BC876A-6E9E-49D5-B46A-EE7101D015E1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10500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2CCF3-7DE4-4EF8-8CF3-A373EF6D57F2}" type="slidenum">
              <a:rPr lang="en-US" altLang="en-US"/>
              <a:pPr/>
              <a:t>69</a:t>
            </a:fld>
            <a:endParaRPr lang="en-US" altLang="en-US"/>
          </a:p>
        </p:txBody>
      </p:sp>
      <p:sp>
        <p:nvSpPr>
          <p:cNvPr id="6103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4559300" y="1774825"/>
            <a:ext cx="0" cy="0"/>
          </a:xfrm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80" tIns="45639" rIns="91280" bIns="45639"/>
          <a:lstStyle/>
          <a:p>
            <a:r>
              <a:rPr lang="en-GB" altLang="en-US">
                <a:solidFill>
                  <a:srgbClr val="003399"/>
                </a:solidFill>
              </a:rPr>
              <a:t>Prevention:</a:t>
            </a:r>
            <a:r>
              <a:rPr lang="en-GB" altLang="en-US"/>
              <a:t> locks at doors, window bars, walls round the property</a:t>
            </a:r>
          </a:p>
          <a:p>
            <a:r>
              <a:rPr lang="en-GB" altLang="en-US">
                <a:solidFill>
                  <a:srgbClr val="003399"/>
                </a:solidFill>
              </a:rPr>
              <a:t>Detection:</a:t>
            </a:r>
            <a:r>
              <a:rPr lang="en-GB" altLang="en-US"/>
              <a:t> stolen items are missing, burglar alarms, closed circuit TV</a:t>
            </a:r>
          </a:p>
          <a:p>
            <a:r>
              <a:rPr lang="en-GB" altLang="en-US">
                <a:solidFill>
                  <a:srgbClr val="003399"/>
                </a:solidFill>
              </a:rPr>
              <a:t>Reaction:</a:t>
            </a:r>
            <a:r>
              <a:rPr lang="en-GB" altLang="en-US"/>
              <a:t> call the police, replace stolen items, make an insurance claim …</a:t>
            </a:r>
          </a:p>
          <a:p>
            <a:endParaRPr lang="en-US" altLang="en-US"/>
          </a:p>
          <a:p>
            <a:r>
              <a:rPr lang="en-GB" altLang="en-US">
                <a:solidFill>
                  <a:srgbClr val="003399"/>
                </a:solidFill>
              </a:rPr>
              <a:t>Prevention:</a:t>
            </a:r>
            <a:r>
              <a:rPr lang="en-GB" altLang="en-US"/>
              <a:t> encrypt your orders, rely on the merchant to perform checks on the caller, don’t use the Internet (?) …</a:t>
            </a:r>
          </a:p>
          <a:p>
            <a:r>
              <a:rPr lang="en-GB" altLang="en-US">
                <a:solidFill>
                  <a:srgbClr val="003399"/>
                </a:solidFill>
              </a:rPr>
              <a:t>Detection:</a:t>
            </a:r>
            <a:r>
              <a:rPr lang="en-GB" altLang="en-US"/>
              <a:t> an unauthorized transaction appears on your credit card statement</a:t>
            </a:r>
          </a:p>
          <a:p>
            <a:r>
              <a:rPr lang="en-GB" altLang="en-US">
                <a:solidFill>
                  <a:srgbClr val="003399"/>
                </a:solidFill>
              </a:rPr>
              <a:t>Reaction:</a:t>
            </a:r>
            <a:r>
              <a:rPr lang="en-GB" altLang="en-US"/>
              <a:t> complain, ask for a new card number, etc.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388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75836B-0DB4-4F04-815B-272146AE69D6}" type="slidenum">
              <a:rPr lang="en-US" altLang="en-US"/>
              <a:pPr/>
              <a:t>70</a:t>
            </a:fld>
            <a:endParaRPr lang="en-US" altLang="en-US"/>
          </a:p>
        </p:txBody>
      </p:sp>
      <p:sp>
        <p:nvSpPr>
          <p:cNvPr id="39424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2092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10AE91-2DFF-4DCE-A20D-4AE08D5441B4}" type="slidenum">
              <a:rPr lang="en-US" altLang="en-US"/>
              <a:pPr/>
              <a:t>72</a:t>
            </a:fld>
            <a:endParaRPr lang="en-US" altLang="en-US"/>
          </a:p>
        </p:txBody>
      </p:sp>
      <p:sp>
        <p:nvSpPr>
          <p:cNvPr id="39629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74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E3FAE-2F2F-4143-A734-F67ADFDBA608}" type="slidenum">
              <a:rPr lang="en-US" altLang="en-US"/>
              <a:pPr/>
              <a:t>73</a:t>
            </a:fld>
            <a:endParaRPr lang="en-US" altLang="en-US"/>
          </a:p>
        </p:txBody>
      </p:sp>
      <p:sp>
        <p:nvSpPr>
          <p:cNvPr id="39833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2286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EA6DD-04A6-4823-B15B-F0A57D34A157}" type="slidenum">
              <a:rPr lang="en-US" altLang="en-US"/>
              <a:pPr/>
              <a:t>74</a:t>
            </a:fld>
            <a:endParaRPr lang="en-US" altLang="en-US"/>
          </a:p>
        </p:txBody>
      </p:sp>
      <p:sp>
        <p:nvSpPr>
          <p:cNvPr id="40243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1227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FD8D67-ED36-48D4-97CB-F3840560A127}" type="slidenum">
              <a:rPr lang="en-US" altLang="en-US"/>
              <a:pPr/>
              <a:t>75</a:t>
            </a:fld>
            <a:endParaRPr lang="en-US" altLang="en-US"/>
          </a:p>
        </p:txBody>
      </p:sp>
      <p:sp>
        <p:nvSpPr>
          <p:cNvPr id="45568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56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1712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8329C-AF2B-4A3D-B93C-F5E60407B5DB}" type="slidenum">
              <a:rPr lang="en-US" altLang="en-US"/>
              <a:pPr/>
              <a:t>76</a:t>
            </a:fld>
            <a:endParaRPr lang="en-US" altLang="en-US"/>
          </a:p>
        </p:txBody>
      </p:sp>
      <p:sp>
        <p:nvSpPr>
          <p:cNvPr id="44134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13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8159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CA2B7-16AD-4A16-8EF0-7E3A71FD79A0}" type="slidenum">
              <a:rPr lang="en-US" altLang="en-US"/>
              <a:pPr/>
              <a:t>78</a:t>
            </a:fld>
            <a:endParaRPr lang="en-US" altLang="en-US"/>
          </a:p>
        </p:txBody>
      </p:sp>
      <p:sp>
        <p:nvSpPr>
          <p:cNvPr id="4618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18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205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48F64-873D-4728-A716-C02D594D417E}" type="slidenum">
              <a:rPr lang="en-US" altLang="en-US"/>
              <a:pPr/>
              <a:t>79</a:t>
            </a:fld>
            <a:endParaRPr lang="en-US" altLang="en-US"/>
          </a:p>
        </p:txBody>
      </p:sp>
      <p:sp>
        <p:nvSpPr>
          <p:cNvPr id="46387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38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6865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A7B311-79F3-4ACA-99E9-4F7310EF94D1}" type="slidenum">
              <a:rPr lang="en-US" altLang="en-US"/>
              <a:pPr/>
              <a:t>80</a:t>
            </a:fld>
            <a:endParaRPr lang="en-US" altLang="en-US"/>
          </a:p>
        </p:txBody>
      </p:sp>
      <p:sp>
        <p:nvSpPr>
          <p:cNvPr id="6389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4559300" y="1774825"/>
            <a:ext cx="0" cy="0"/>
          </a:xfrm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009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BC876A-6E9E-49D5-B46A-EE7101D015E1}" type="slidenum">
              <a:rPr lang="en-US" altLang="en-US" sz="1300"/>
              <a:pPr/>
              <a:t>4</a:t>
            </a:fld>
            <a:endParaRPr lang="en-US" altLang="en-US" sz="130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21878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05E1C5-CAF7-4660-8F7A-1AF6AA3D0683}" type="slidenum">
              <a:rPr lang="en-US" altLang="en-US"/>
              <a:pPr/>
              <a:t>81</a:t>
            </a:fld>
            <a:endParaRPr lang="en-US" altLang="en-US"/>
          </a:p>
        </p:txBody>
      </p:sp>
      <p:sp>
        <p:nvSpPr>
          <p:cNvPr id="474114" name="Rectangle 1026"/>
          <p:cNvSpPr>
            <a:spLocks noChangeArrowheads="1"/>
          </p:cNvSpPr>
          <p:nvPr>
            <p:ph type="sldImg"/>
          </p:nvPr>
        </p:nvSpPr>
        <p:spPr bwMode="auto">
          <a:xfrm>
            <a:off x="4559300" y="1774825"/>
            <a:ext cx="0" cy="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4017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AEBDDA-C20F-42CF-B46E-C8B5479F1C37}" type="slidenum">
              <a:rPr lang="en-US" altLang="en-US"/>
              <a:pPr/>
              <a:t>82</a:t>
            </a:fld>
            <a:endParaRPr lang="en-US" altLang="en-US"/>
          </a:p>
        </p:txBody>
      </p:sp>
      <p:sp>
        <p:nvSpPr>
          <p:cNvPr id="64205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4559300" y="1774825"/>
            <a:ext cx="0" cy="0"/>
          </a:xfrm>
          <a:ln/>
        </p:spPr>
      </p:sp>
      <p:sp>
        <p:nvSpPr>
          <p:cNvPr id="6420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7234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645A3-DFB5-4A99-9543-76E820C0B850}" type="slidenum">
              <a:rPr lang="en-US" altLang="en-US"/>
              <a:pPr/>
              <a:t>84</a:t>
            </a:fld>
            <a:endParaRPr lang="en-US" altLang="en-US"/>
          </a:p>
        </p:txBody>
      </p:sp>
      <p:sp>
        <p:nvSpPr>
          <p:cNvPr id="6440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4559300" y="1774825"/>
            <a:ext cx="0" cy="0"/>
          </a:xfrm>
          <a:ln/>
        </p:spPr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5674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CDD746-F695-46B9-A0AF-2ABCD287253F}" type="slidenum">
              <a:rPr lang="en-US" altLang="en-US"/>
              <a:pPr/>
              <a:t>85</a:t>
            </a:fld>
            <a:endParaRPr lang="en-US" altLang="en-US"/>
          </a:p>
        </p:txBody>
      </p:sp>
      <p:sp>
        <p:nvSpPr>
          <p:cNvPr id="647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4559300" y="1774825"/>
            <a:ext cx="0" cy="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8408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E738C4-2DFC-4051-B44F-76E7952B299F}" type="slidenum">
              <a:rPr lang="en-US" altLang="en-US"/>
              <a:pPr/>
              <a:t>86</a:t>
            </a:fld>
            <a:endParaRPr lang="en-US" altLang="en-US"/>
          </a:p>
        </p:txBody>
      </p:sp>
      <p:sp>
        <p:nvSpPr>
          <p:cNvPr id="651266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4559300" y="1774825"/>
            <a:ext cx="0" cy="0"/>
          </a:xfrm>
          <a:ln/>
        </p:spPr>
      </p:sp>
      <p:sp>
        <p:nvSpPr>
          <p:cNvPr id="651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0045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3ADF2-3DB2-4574-97D7-26F2D97500D2}" type="slidenum">
              <a:rPr lang="en-US" altLang="en-US"/>
              <a:pPr/>
              <a:t>87</a:t>
            </a:fld>
            <a:endParaRPr lang="en-US" altLang="en-US"/>
          </a:p>
        </p:txBody>
      </p:sp>
      <p:sp>
        <p:nvSpPr>
          <p:cNvPr id="649218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4559300" y="1774825"/>
            <a:ext cx="0" cy="0"/>
          </a:xfrm>
          <a:ln/>
        </p:spPr>
      </p:sp>
      <p:sp>
        <p:nvSpPr>
          <p:cNvPr id="649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 lIns="91280" tIns="45639" rIns="91280" bIns="45639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766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BC876A-6E9E-49D5-B46A-EE7101D015E1}" type="slidenum">
              <a:rPr lang="en-US" altLang="en-US" sz="1300"/>
              <a:pPr/>
              <a:t>5</a:t>
            </a:fld>
            <a:endParaRPr lang="en-US" altLang="en-US" sz="130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2487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7C3A4A-ED98-41A0-A53B-23520B3AB743}" type="slidenum">
              <a:rPr lang="en-US" altLang="en-US" sz="1300"/>
              <a:pPr eaLnBrk="1" hangingPunct="1"/>
              <a:t>50</a:t>
            </a:fld>
            <a:endParaRPr lang="en-US" altLang="en-US" sz="130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128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20338AD-B33D-4080-9146-C0F9CDD91BAA}" type="slidenum">
              <a:rPr lang="en-US" altLang="en-US" sz="1300"/>
              <a:pPr eaLnBrk="1" hangingPunct="1"/>
              <a:t>51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6614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475E330-6F67-4FFF-9C06-622FCFE7CC25}" type="slidenum">
              <a:rPr lang="en-US" altLang="en-US" sz="1300"/>
              <a:pPr eaLnBrk="1" hangingPunct="1"/>
              <a:t>52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702112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25C8049-0E75-4282-8A9F-3CCEA3399DC4}" type="slidenum">
              <a:rPr lang="en-US" altLang="en-US" sz="1300"/>
              <a:pPr eaLnBrk="1" hangingPunct="1"/>
              <a:t>54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326924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B355882-1695-4752-B3AF-69D0EAADB8F2}" type="slidenum">
              <a:rPr lang="en-US" altLang="en-US" sz="1300"/>
              <a:pPr eaLnBrk="1" hangingPunct="1"/>
              <a:t>55</a:t>
            </a:fld>
            <a:endParaRPr lang="en-US" altLang="en-US" sz="13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ChangeArrowheads="1"/>
          </p:cNvSpPr>
          <p:nvPr>
            <p:ph type="body" idx="1"/>
          </p:nvPr>
        </p:nvSpPr>
        <p:spPr>
          <a:xfrm>
            <a:off x="973138" y="4560888"/>
            <a:ext cx="53689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6647" tIns="48324" rIns="96647" bIns="48324"/>
          <a:lstStyle/>
          <a:p>
            <a:pPr eaLnBrk="1" hangingPunct="1"/>
            <a:r>
              <a:rPr lang="en-US" altLang="en-US" b="1" dirty="0" err="1" smtClean="0"/>
              <a:t>forName</a:t>
            </a:r>
            <a:r>
              <a:rPr lang="en-US" altLang="en-US" b="1" dirty="0" smtClean="0"/>
              <a:t>(“..”): </a:t>
            </a:r>
            <a:r>
              <a:rPr lang="en-US" altLang="en-US" dirty="0" smtClean="0"/>
              <a:t>At run time, the </a:t>
            </a:r>
            <a:r>
              <a:rPr lang="en-US" altLang="en-US" dirty="0" err="1" smtClean="0"/>
              <a:t>ClassLoader</a:t>
            </a:r>
            <a:r>
              <a:rPr lang="en-US" altLang="en-US" dirty="0" smtClean="0"/>
              <a:t> loads the class from the </a:t>
            </a:r>
            <a:r>
              <a:rPr lang="en-US" altLang="en-US" dirty="0" err="1" smtClean="0"/>
              <a:t>Classpath</a:t>
            </a:r>
            <a:r>
              <a:rPr lang="en-US" altLang="en-US" dirty="0" smtClean="0"/>
              <a:t> USING THE BOOTSTRAP CLASS LOADER.</a:t>
            </a:r>
          </a:p>
          <a:p>
            <a:pPr eaLnBrk="1" hangingPunct="1"/>
            <a:r>
              <a:rPr lang="en-US" altLang="en-US" dirty="0" smtClean="0"/>
              <a:t>While loading a class, the class loader executes any static initialization code for the class. In JDBC, each driver provider is required to register an instance of driver with during this initialization.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14981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401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142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052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144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90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9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930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568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636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65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52454A-E1C1-49B5-A0CC-91216F040456}" type="datetimeFigureOut">
              <a:rPr lang="en-IN" smtClean="0"/>
              <a:t>17-04-2024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07DB46-9B16-47F7-9C64-5DB5A008DF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083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61AABF-1FE9-4B27-B0C0-BE09D4520E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359166" y="19010"/>
            <a:ext cx="1832834" cy="692229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62D487-7AC0-4F29-A4E1-6624FDAB6693}"/>
              </a:ext>
            </a:extLst>
          </p:cNvPr>
          <p:cNvSpPr txBox="1">
            <a:spLocks/>
          </p:cNvSpPr>
          <p:nvPr userDrawn="1"/>
        </p:nvSpPr>
        <p:spPr>
          <a:xfrm>
            <a:off x="0" y="6554709"/>
            <a:ext cx="12192000" cy="312344"/>
          </a:xfrm>
          <a:prstGeom prst="rect">
            <a:avLst/>
          </a:prstGeom>
          <a:solidFill>
            <a:srgbClr val="170840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6400" b="1" dirty="0" smtClean="0">
                <a:solidFill>
                  <a:schemeClr val="bg1"/>
                </a:solidFill>
              </a:rPr>
              <a:t>Program</a:t>
            </a:r>
            <a:r>
              <a:rPr lang="en-US" sz="6400" b="1" baseline="0" dirty="0" smtClean="0">
                <a:solidFill>
                  <a:schemeClr val="bg1"/>
                </a:solidFill>
              </a:rPr>
              <a:t> Name: BCA IV SEMESTER</a:t>
            </a:r>
            <a:r>
              <a:rPr lang="en-US" b="1" dirty="0">
                <a:solidFill>
                  <a:schemeClr val="bg1"/>
                </a:solidFill>
              </a:rPr>
              <a:t>		                                                                                                                                                                                    </a:t>
            </a:r>
            <a:r>
              <a:rPr lang="en-US" sz="6400" b="1" dirty="0">
                <a:solidFill>
                  <a:schemeClr val="bg1"/>
                </a:solidFill>
              </a:rPr>
              <a:t> </a:t>
            </a:r>
            <a:r>
              <a:rPr lang="en-US" sz="6400" b="1" dirty="0" smtClean="0">
                <a:solidFill>
                  <a:schemeClr val="bg1"/>
                </a:solidFill>
              </a:rPr>
              <a:t>            Subject: Java</a:t>
            </a:r>
            <a:r>
              <a:rPr lang="en-US" sz="6400" b="1" baseline="0" dirty="0" smtClean="0">
                <a:solidFill>
                  <a:schemeClr val="bg1"/>
                </a:solidFill>
              </a:rPr>
              <a:t> Programming language</a:t>
            </a:r>
            <a:r>
              <a:rPr lang="en-US" b="1" dirty="0">
                <a:solidFill>
                  <a:schemeClr val="bg1"/>
                </a:solidFill>
              </a:rPr>
              <a:t>	                                                                       </a:t>
            </a:r>
            <a:endParaRPr lang="en-IN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367664" cy="85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71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85269"/>
            <a:ext cx="9144000" cy="1111044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/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FF0000"/>
                </a:solidFill>
              </a:rPr>
              <a:t/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FF0000"/>
                </a:solidFill>
              </a:rPr>
              <a:t/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Course Name: </a:t>
            </a:r>
            <a:r>
              <a:rPr lang="en-US" sz="2400" b="1" dirty="0">
                <a:solidFill>
                  <a:srgbClr val="170840"/>
                </a:solidFill>
                <a:latin typeface="+mn-lt"/>
                <a:ea typeface="+mn-ea"/>
                <a:cs typeface="+mn-cs"/>
              </a:rPr>
              <a:t>Bachelor of Computer Applications</a:t>
            </a:r>
            <a:br>
              <a:rPr lang="en-US" sz="2400" b="1" dirty="0">
                <a:solidFill>
                  <a:srgbClr val="170840"/>
                </a:solidFill>
                <a:latin typeface="+mn-lt"/>
                <a:ea typeface="+mn-ea"/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</a:rPr>
              <a:t>Course Code: </a:t>
            </a:r>
            <a:r>
              <a:rPr lang="en-IN" sz="2400" b="1" dirty="0" smtClean="0"/>
              <a:t>13010200</a:t>
            </a:r>
            <a:r>
              <a:rPr lang="en-US" dirty="0"/>
              <a:t>	</a:t>
            </a:r>
            <a:br>
              <a:rPr lang="en-US" dirty="0"/>
            </a:br>
            <a:endParaRPr lang="en-IN" sz="2400" b="1" dirty="0">
              <a:solidFill>
                <a:srgbClr val="17084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65926"/>
            <a:ext cx="9144000" cy="1655762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Subject: </a:t>
            </a:r>
            <a:r>
              <a:rPr lang="en-IN" b="1" dirty="0" smtClean="0"/>
              <a:t>JAVA Programming Language</a:t>
            </a:r>
            <a:endParaRPr lang="en-US" dirty="0"/>
          </a:p>
          <a:p>
            <a:r>
              <a:rPr lang="en-IN" b="1" dirty="0" smtClean="0">
                <a:solidFill>
                  <a:srgbClr val="170840"/>
                </a:solidFill>
              </a:rPr>
              <a:t>Unit – </a:t>
            </a:r>
            <a:r>
              <a:rPr lang="en-IN" b="1" dirty="0" smtClean="0">
                <a:solidFill>
                  <a:srgbClr val="170840"/>
                </a:solidFill>
              </a:rPr>
              <a:t>4</a:t>
            </a:r>
          </a:p>
          <a:p>
            <a:r>
              <a:rPr lang="en-IN" b="1" dirty="0" smtClean="0">
                <a:solidFill>
                  <a:srgbClr val="170840"/>
                </a:solidFill>
              </a:rPr>
              <a:t>Networking Basics</a:t>
            </a:r>
            <a:endParaRPr lang="en-IN" b="1" dirty="0" smtClean="0">
              <a:solidFill>
                <a:srgbClr val="17084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554709"/>
            <a:ext cx="12192000" cy="312344"/>
          </a:xfrm>
          <a:prstGeom prst="rect">
            <a:avLst/>
          </a:prstGeom>
          <a:solidFill>
            <a:srgbClr val="170840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400" b="1" dirty="0">
                <a:solidFill>
                  <a:schemeClr val="bg1"/>
                </a:solidFill>
              </a:rPr>
              <a:t>Programme Name Semester- </a:t>
            </a:r>
            <a:r>
              <a:rPr lang="en-US" sz="6400" b="1" dirty="0" smtClean="0">
                <a:solidFill>
                  <a:schemeClr val="bg1"/>
                </a:solidFill>
              </a:rPr>
              <a:t>BCA-IV-Semester</a:t>
            </a:r>
            <a:r>
              <a:rPr lang="en-US" b="1" dirty="0" smtClean="0">
                <a:solidFill>
                  <a:schemeClr val="bg1"/>
                </a:solidFill>
              </a:rPr>
              <a:t>			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                                                                                                       </a:t>
            </a:r>
            <a:r>
              <a:rPr lang="en-US" sz="6400" b="1" dirty="0" smtClean="0">
                <a:solidFill>
                  <a:schemeClr val="bg1"/>
                </a:solidFill>
              </a:rPr>
              <a:t>Subject- </a:t>
            </a:r>
            <a:r>
              <a:rPr lang="en-US" b="1" dirty="0" smtClean="0">
                <a:solidFill>
                  <a:srgbClr val="170840"/>
                </a:solidFill>
              </a:rPr>
              <a:t> </a:t>
            </a:r>
            <a:r>
              <a:rPr lang="en-US" sz="6400" b="1" dirty="0" smtClean="0">
                <a:solidFill>
                  <a:schemeClr val="bg1"/>
                </a:solidFill>
              </a:rPr>
              <a:t>JAVA programming Language</a:t>
            </a:r>
            <a:r>
              <a:rPr lang="en-US" sz="6400" b="1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5600" b="1" dirty="0">
                <a:solidFill>
                  <a:schemeClr val="bg1"/>
                </a:solidFill>
              </a:rPr>
              <a:t>	                                                                       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805A89-6EB9-4417-871A-791B2C8616B9}"/>
              </a:ext>
            </a:extLst>
          </p:cNvPr>
          <p:cNvSpPr txBox="1"/>
          <p:nvPr/>
        </p:nvSpPr>
        <p:spPr>
          <a:xfrm>
            <a:off x="7301345" y="4925599"/>
            <a:ext cx="489065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</a:rPr>
              <a:t>Faculty Name:  </a:t>
            </a:r>
          </a:p>
          <a:p>
            <a:pPr algn="ctr">
              <a:defRPr/>
            </a:pPr>
            <a:r>
              <a:rPr lang="en-US" b="1" dirty="0" err="1" smtClean="0">
                <a:latin typeface="Bookman Old Style" pitchFamily="18" charset="0"/>
              </a:rPr>
              <a:t>Er</a:t>
            </a:r>
            <a:r>
              <a:rPr lang="en-US" b="1" dirty="0" smtClean="0">
                <a:latin typeface="Bookman Old Style" pitchFamily="18" charset="0"/>
              </a:rPr>
              <a:t>. </a:t>
            </a:r>
            <a:r>
              <a:rPr lang="en-US" b="1" dirty="0" err="1" smtClean="0">
                <a:latin typeface="Bookman Old Style" pitchFamily="18" charset="0"/>
              </a:rPr>
              <a:t>Arpit</a:t>
            </a:r>
            <a:r>
              <a:rPr lang="en-US" b="1" dirty="0" smtClean="0">
                <a:latin typeface="Bookman Old Style" pitchFamily="18" charset="0"/>
              </a:rPr>
              <a:t> Chopra</a:t>
            </a:r>
            <a:endParaRPr lang="en-US" b="1" dirty="0">
              <a:latin typeface="Bookman Old Style" pitchFamily="18" charset="0"/>
            </a:endParaRPr>
          </a:p>
          <a:p>
            <a:pPr algn="ctr"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Assistant Professor  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School of Engineering and Technology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3562162"/>
            <a:ext cx="4774623" cy="299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0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2057400" y="1143000"/>
            <a:ext cx="8001000" cy="40830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latin typeface="Courier New" pitchFamily="49" charset="0"/>
              </a:rPr>
              <a:t>try { </a:t>
            </a:r>
          </a:p>
          <a:p>
            <a:pPr>
              <a:defRPr/>
            </a:pPr>
            <a:endParaRPr lang="en-US" sz="2000">
              <a:latin typeface="Courier New" pitchFamily="49" charset="0"/>
            </a:endParaRPr>
          </a:p>
          <a:p>
            <a:pPr>
              <a:defRPr/>
            </a:pPr>
            <a:r>
              <a:rPr lang="en-US" sz="2000">
                <a:latin typeface="Courier New" pitchFamily="49" charset="0"/>
              </a:rPr>
              <a:t>  InetAddress a = InetAddress.getByName(hostname);</a:t>
            </a:r>
          </a:p>
          <a:p>
            <a:pPr>
              <a:defRPr/>
            </a:pPr>
            <a:endParaRPr lang="en-US" sz="2000">
              <a:latin typeface="Courier New" pitchFamily="49" charset="0"/>
            </a:endParaRPr>
          </a:p>
          <a:p>
            <a:pPr>
              <a:defRPr/>
            </a:pPr>
            <a:r>
              <a:rPr lang="en-US" sz="2000">
                <a:latin typeface="Courier New" pitchFamily="49" charset="0"/>
              </a:rPr>
              <a:t>  System.out.println(hostname + ":" + 		    			   a.getHostAddress()); 	</a:t>
            </a:r>
          </a:p>
          <a:p>
            <a:pPr>
              <a:defRPr/>
            </a:pPr>
            <a:endParaRPr lang="en-US" sz="2000">
              <a:latin typeface="Courier New" pitchFamily="49" charset="0"/>
            </a:endParaRPr>
          </a:p>
          <a:p>
            <a:pPr>
              <a:defRPr/>
            </a:pPr>
            <a:r>
              <a:rPr lang="en-US" sz="2000">
                <a:latin typeface="Courier New" pitchFamily="49" charset="0"/>
              </a:rPr>
              <a:t>} catch (UnknownHostException e) {</a:t>
            </a:r>
          </a:p>
          <a:p>
            <a:pPr>
              <a:defRPr/>
            </a:pPr>
            <a:endParaRPr lang="en-US" sz="2000">
              <a:latin typeface="Courier New" pitchFamily="49" charset="0"/>
            </a:endParaRPr>
          </a:p>
          <a:p>
            <a:pPr>
              <a:defRPr/>
            </a:pPr>
            <a:r>
              <a:rPr lang="en-US" sz="2000">
                <a:latin typeface="Courier New" pitchFamily="49" charset="0"/>
              </a:rPr>
              <a:t>  System.out.println("No address found for " + 				   hostname); </a:t>
            </a:r>
          </a:p>
          <a:p>
            <a:pPr>
              <a:defRPr/>
            </a:pPr>
            <a:endParaRPr lang="en-US" sz="2000">
              <a:latin typeface="Courier New" pitchFamily="49" charset="0"/>
            </a:endParaRPr>
          </a:p>
          <a:p>
            <a:pPr>
              <a:defRPr/>
            </a:pPr>
            <a:r>
              <a:rPr lang="en-US" sz="2000">
                <a:latin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31031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Socket class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98600"/>
            <a:ext cx="8229600" cy="459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Corresponds to active TCP sockets only!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client sockets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socket returned by accept();</a:t>
            </a:r>
          </a:p>
          <a:p>
            <a:pPr lvl="1"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Passive sockets are supported by a different class: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ServerSocket</a:t>
            </a:r>
          </a:p>
          <a:p>
            <a:pPr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UDP sockets are supported by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DatagramSocket</a:t>
            </a:r>
          </a:p>
        </p:txBody>
      </p:sp>
    </p:spTree>
    <p:extLst>
      <p:ext uri="{BB962C8B-B14F-4D97-AF65-F5344CB8AC3E}">
        <p14:creationId xmlns:p14="http://schemas.microsoft.com/office/powerpoint/2010/main" val="141220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84138"/>
            <a:ext cx="7772400" cy="1143000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JAVA TCP Sockets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133475"/>
            <a:ext cx="8020050" cy="5284788"/>
          </a:xfrm>
        </p:spPr>
        <p:txBody>
          <a:bodyPr/>
          <a:lstStyle/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java.net.Socket</a:t>
            </a:r>
          </a:p>
          <a:p>
            <a:pPr lvl="1"/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Implements client sockets (also called just “sockets”).</a:t>
            </a:r>
          </a:p>
          <a:p>
            <a:pPr lvl="1"/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An endpoint for communication between two machines.</a:t>
            </a:r>
          </a:p>
          <a:p>
            <a:pPr lvl="1"/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Constructor and Methods</a:t>
            </a:r>
          </a:p>
          <a:p>
            <a:pPr lvl="2"/>
            <a:r>
              <a:rPr lang="en-US" altLang="ko-KR" sz="1200">
                <a:latin typeface="Tahoma" panose="020B0604030504040204" pitchFamily="34" charset="0"/>
                <a:ea typeface="Gulim" pitchFamily="34" charset="-127"/>
              </a:rPr>
              <a:t>Socket(String host, int port): Creates a stream socket and connects it to the specified port number on the named host.</a:t>
            </a:r>
          </a:p>
          <a:p>
            <a:pPr lvl="2"/>
            <a:r>
              <a:rPr lang="en-US" altLang="ko-KR" sz="1200">
                <a:latin typeface="Tahoma" panose="020B0604030504040204" pitchFamily="34" charset="0"/>
                <a:ea typeface="Gulim" pitchFamily="34" charset="-127"/>
              </a:rPr>
              <a:t>InputStream getInputStream()</a:t>
            </a:r>
          </a:p>
          <a:p>
            <a:pPr lvl="2"/>
            <a:r>
              <a:rPr lang="en-US" altLang="ko-KR" sz="1200">
                <a:latin typeface="Tahoma" panose="020B0604030504040204" pitchFamily="34" charset="0"/>
                <a:ea typeface="Gulim" pitchFamily="34" charset="-127"/>
              </a:rPr>
              <a:t>OutputStream getOutputStream()</a:t>
            </a:r>
          </a:p>
          <a:p>
            <a:pPr lvl="2"/>
            <a:r>
              <a:rPr lang="en-US" altLang="ko-KR" sz="1200">
                <a:latin typeface="Tahoma" panose="020B0604030504040204" pitchFamily="34" charset="0"/>
                <a:ea typeface="Gulim" pitchFamily="34" charset="-127"/>
              </a:rPr>
              <a:t>close()</a:t>
            </a:r>
            <a:br>
              <a:rPr lang="en-US" altLang="ko-KR" sz="1200">
                <a:latin typeface="Tahoma" panose="020B0604030504040204" pitchFamily="34" charset="0"/>
                <a:ea typeface="Gulim" pitchFamily="34" charset="-127"/>
              </a:rPr>
            </a:br>
            <a:endParaRPr lang="en-US" altLang="ko-KR" sz="1200">
              <a:latin typeface="Tahoma" panose="020B0604030504040204" pitchFamily="34" charset="0"/>
              <a:ea typeface="Gulim" pitchFamily="34" charset="-127"/>
            </a:endParaRPr>
          </a:p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java.net.ServerSocket</a:t>
            </a:r>
          </a:p>
          <a:p>
            <a:pPr lvl="1"/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Implements server sockets.</a:t>
            </a:r>
          </a:p>
          <a:p>
            <a:pPr lvl="1"/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Waits for requests to come in over the network.</a:t>
            </a:r>
          </a:p>
          <a:p>
            <a:pPr lvl="1"/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Performs some operation based on the request.</a:t>
            </a:r>
          </a:p>
          <a:p>
            <a:pPr lvl="1"/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Constructor and Methods</a:t>
            </a:r>
          </a:p>
          <a:p>
            <a:pPr lvl="2"/>
            <a:r>
              <a:rPr lang="en-US" altLang="ko-KR" sz="1200">
                <a:latin typeface="Tahoma" panose="020B0604030504040204" pitchFamily="34" charset="0"/>
                <a:ea typeface="Gulim" pitchFamily="34" charset="-127"/>
              </a:rPr>
              <a:t>ServerSocket(int port)</a:t>
            </a:r>
          </a:p>
          <a:p>
            <a:pPr lvl="2"/>
            <a:r>
              <a:rPr lang="en-US" altLang="ko-KR" sz="1200">
                <a:latin typeface="Tahoma" panose="020B0604030504040204" pitchFamily="34" charset="0"/>
                <a:ea typeface="Gulim" pitchFamily="34" charset="-127"/>
              </a:rPr>
              <a:t>Socket Accept(): Listens for a connection to be made to this socket and accepts it. This method blocks until a connection is made.</a:t>
            </a:r>
            <a:endParaRPr lang="en-US" altLang="ko-KR" sz="1600">
              <a:latin typeface="Tahoma" panose="020B0604030504040204" pitchFamily="34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897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Sockets</a:t>
            </a:r>
          </a:p>
        </p:txBody>
      </p:sp>
      <p:pic>
        <p:nvPicPr>
          <p:cNvPr id="18435" name="Picture 5" descr="welcomeSocket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84364" y="1989139"/>
            <a:ext cx="8783637" cy="3062287"/>
          </a:xfrm>
          <a:noFill/>
        </p:spPr>
      </p:pic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2640013" y="5445126"/>
            <a:ext cx="7632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 sz="1800" b="1">
                <a:ea typeface="Gulim" pitchFamily="34" charset="-127"/>
              </a:rPr>
              <a:t>Client socket, welcoming socket (passive) and connection socket (active)</a:t>
            </a:r>
          </a:p>
        </p:txBody>
      </p:sp>
    </p:spTree>
    <p:extLst>
      <p:ext uri="{BB962C8B-B14F-4D97-AF65-F5344CB8AC3E}">
        <p14:creationId xmlns:p14="http://schemas.microsoft.com/office/powerpoint/2010/main" val="215433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Socket Constructors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1" y="1403350"/>
            <a:ext cx="8291513" cy="4845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Constructor creates a TCP connection to a named TCP server.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There are a number of constructors:</a:t>
            </a:r>
          </a:p>
          <a:p>
            <a:pPr lvl="1">
              <a:lnSpc>
                <a:spcPct val="90000"/>
              </a:lnSpc>
            </a:pPr>
            <a:endParaRPr lang="en-US" altLang="en-US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Socket(InetAddress server, int port);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b="1" smtClean="0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Socket(InetAddress server, int port,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			InetAddress local, int localport);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b="1" smtClean="0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Socket(String hostname, int port);</a:t>
            </a:r>
          </a:p>
        </p:txBody>
      </p:sp>
    </p:spTree>
    <p:extLst>
      <p:ext uri="{BB962C8B-B14F-4D97-AF65-F5344CB8AC3E}">
        <p14:creationId xmlns:p14="http://schemas.microsoft.com/office/powerpoint/2010/main" val="260759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Socket Methods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95438"/>
            <a:ext cx="8229600" cy="4500562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void close();</a:t>
            </a:r>
          </a:p>
          <a:p>
            <a:pPr>
              <a:spcBef>
                <a:spcPts val="1200"/>
              </a:spcBef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InetAddress getInetAddress();</a:t>
            </a:r>
            <a:endParaRPr lang="en-US" altLang="en-US" sz="2400" b="1" i="1">
              <a:latin typeface="Courier New" panose="02070309020205020404" pitchFamily="49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InetAddress getLocalAddress();</a:t>
            </a:r>
          </a:p>
          <a:p>
            <a:pPr>
              <a:spcBef>
                <a:spcPts val="1200"/>
              </a:spcBef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InputStream getInputStream();</a:t>
            </a:r>
          </a:p>
          <a:p>
            <a:pPr>
              <a:spcBef>
                <a:spcPts val="1200"/>
              </a:spcBef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OutputStream getOutputStream();</a:t>
            </a:r>
          </a:p>
          <a:p>
            <a:pPr>
              <a:spcBef>
                <a:spcPts val="1200"/>
              </a:spcBef>
              <a:buNone/>
            </a:pPr>
            <a:endParaRPr lang="en-US" altLang="en-US" sz="24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spcBef>
                <a:spcPts val="1200"/>
              </a:spcBef>
            </a:pPr>
            <a:r>
              <a:rPr lang="en-US" altLang="en-US" smtClean="0"/>
              <a:t>Lots more (setting/getting socket options, partial close, etc.)</a:t>
            </a:r>
            <a:endParaRPr lang="en-US" altLang="en-US" sz="2400" b="1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7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Socket I/O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1" y="1600200"/>
            <a:ext cx="8302625" cy="4648200"/>
          </a:xfrm>
        </p:spPr>
        <p:txBody>
          <a:bodyPr/>
          <a:lstStyle/>
          <a:p>
            <a:r>
              <a:rPr lang="en-US" altLang="en-US" smtClean="0"/>
              <a:t>Socket I/O is based on the Java I/O support </a:t>
            </a:r>
          </a:p>
          <a:p>
            <a:pPr lvl="1"/>
            <a:r>
              <a:rPr lang="en-US" altLang="en-US" smtClean="0"/>
              <a:t>in the package </a:t>
            </a:r>
            <a:r>
              <a:rPr lang="en-US" altLang="en-US" sz="2000" b="1">
                <a:latin typeface="Courier New" panose="02070309020205020404" pitchFamily="49" charset="0"/>
              </a:rPr>
              <a:t>java.io</a:t>
            </a:r>
            <a:endParaRPr lang="en-US" altLang="en-US" smtClean="0"/>
          </a:p>
          <a:p>
            <a:pPr lvl="2"/>
            <a:endParaRPr lang="en-US" altLang="en-US" smtClean="0"/>
          </a:p>
          <a:p>
            <a:r>
              <a:rPr lang="en-US" altLang="en-US" smtClean="0"/>
              <a:t>InputStream and OutputStream are abstract classes</a:t>
            </a:r>
          </a:p>
          <a:p>
            <a:pPr lvl="1"/>
            <a:r>
              <a:rPr lang="en-US" altLang="en-US" smtClean="0"/>
              <a:t>common operations defined for all kinds of InputStreams, OutputStreams…</a:t>
            </a:r>
          </a:p>
        </p:txBody>
      </p:sp>
    </p:spTree>
    <p:extLst>
      <p:ext uri="{BB962C8B-B14F-4D97-AF65-F5344CB8AC3E}">
        <p14:creationId xmlns:p14="http://schemas.microsoft.com/office/powerpoint/2010/main" val="189334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InputStream Basics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83820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// reads some number of bytes and</a:t>
            </a:r>
          </a:p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// puts in buffer array b</a:t>
            </a:r>
          </a:p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int read(byte[] b);</a:t>
            </a:r>
          </a:p>
          <a:p>
            <a:pPr>
              <a:buFontTx/>
              <a:buNone/>
            </a:pPr>
            <a:endParaRPr lang="en-US" altLang="en-US" b="1" smtClean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// reads up to len bytes</a:t>
            </a:r>
          </a:p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int read(byte[] b, int off, int len);</a:t>
            </a:r>
          </a:p>
          <a:p>
            <a:pPr>
              <a:buFontTx/>
              <a:buNone/>
            </a:pPr>
            <a:endParaRPr lang="en-US" altLang="en-US" b="1" smtClean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mtClean="0"/>
              <a:t>Both methods can throw </a:t>
            </a:r>
            <a:r>
              <a:rPr lang="en-US" altLang="en-US" b="1" smtClean="0">
                <a:latin typeface="Courier New" panose="02070309020205020404" pitchFamily="49" charset="0"/>
              </a:rPr>
              <a:t>IOException</a:t>
            </a:r>
            <a:r>
              <a:rPr lang="en-US" altLang="en-US" smtClean="0"/>
              <a:t>.</a:t>
            </a:r>
          </a:p>
          <a:p>
            <a:pPr>
              <a:buFontTx/>
              <a:buNone/>
            </a:pPr>
            <a:r>
              <a:rPr lang="en-US" altLang="en-US" smtClean="0"/>
              <a:t>Both return –1 on EOF.</a:t>
            </a:r>
          </a:p>
        </p:txBody>
      </p:sp>
    </p:spTree>
    <p:extLst>
      <p:ext uri="{BB962C8B-B14F-4D97-AF65-F5344CB8AC3E}">
        <p14:creationId xmlns:p14="http://schemas.microsoft.com/office/powerpoint/2010/main" val="25636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OutputStream Basics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4700" y="1752600"/>
            <a:ext cx="8528050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// writes b.length bytes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void write(byte[] b);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b="1" smtClean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// writes len bytes starting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// at offset off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void write(byte[] b, int off, int len);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b="1" smtClean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/>
              <a:t>Both methods can throw </a:t>
            </a:r>
            <a:r>
              <a:rPr lang="en-US" altLang="en-US" b="1" smtClean="0">
                <a:latin typeface="Courier New" panose="02070309020205020404" pitchFamily="49" charset="0"/>
              </a:rPr>
              <a:t>IOException</a:t>
            </a:r>
            <a:r>
              <a:rPr lang="en-US" altLang="en-U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142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ServerSocket Class</a:t>
            </a:r>
            <a:br>
              <a:rPr lang="en-US" altLang="en-US" smtClean="0"/>
            </a:br>
            <a:r>
              <a:rPr lang="en-US" altLang="en-US" sz="3600"/>
              <a:t>(TCP Passive Socket)</a:t>
            </a:r>
            <a:endParaRPr lang="en-US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Constructors: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ServerSocket(int port);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ServerSocket(int port, int backlog);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ServerSocket(int port, int backlog,</a:t>
            </a: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			   InetAddress bindAddr);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6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3584576" y="2641601"/>
            <a:ext cx="498951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4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4509" y="1340104"/>
            <a:ext cx="9351818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u="sng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Course Objectives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fundamentals of programming such as variables, conditional and iterative execution, methods, etc.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fundamentals of object-oriented programming in Java, including defining classes, invoking methods, using class libraries, etc.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aware of the important topics and principles of software development.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the ability to write a computer program to solve specified problems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IN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able to use the Java SDK environment to create, debug and run simple Java programs.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79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ServerSocket Methods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0010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Socket accept();</a:t>
            </a:r>
          </a:p>
          <a:p>
            <a:pPr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void close();</a:t>
            </a:r>
          </a:p>
          <a:p>
            <a:pPr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InetAddress getInetAddress();</a:t>
            </a:r>
          </a:p>
          <a:p>
            <a:pPr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int getLocalPort();</a:t>
            </a:r>
          </a:p>
          <a:p>
            <a:pPr>
              <a:buFontTx/>
              <a:buNone/>
            </a:pPr>
            <a:endParaRPr lang="en-US" altLang="en-US" b="1" smtClean="0">
              <a:latin typeface="Courier New" panose="02070309020205020404" pitchFamily="49" charset="0"/>
            </a:endParaRPr>
          </a:p>
          <a:p>
            <a:pPr algn="ctr"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throw </a:t>
            </a: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IOException, SecurityException</a:t>
            </a:r>
          </a:p>
          <a:p>
            <a:pPr>
              <a:buFontTx/>
              <a:buNone/>
            </a:pPr>
            <a:endParaRPr lang="en-US" altLang="en-US" b="1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68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4450"/>
            <a:ext cx="7772400" cy="1143000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Socket programming with TCP</a:t>
            </a:r>
            <a:endParaRPr lang="en-US" altLang="ko-KR" sz="4800">
              <a:latin typeface="Tahoma" panose="020B0604030504040204" pitchFamily="34" charset="0"/>
              <a:ea typeface="Gulim" pitchFamily="34" charset="-127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7850" y="1628775"/>
            <a:ext cx="41148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ko-KR" sz="2400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Example client-server app:</a:t>
            </a:r>
            <a:endParaRPr lang="en-US" altLang="ko-KR" sz="2400">
              <a:latin typeface="Tahoma" panose="020B0604030504040204" pitchFamily="34" charset="0"/>
              <a:ea typeface="Gulim" pitchFamily="34" charset="-127"/>
            </a:endParaRPr>
          </a:p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client reads line from standard input (</a:t>
            </a:r>
            <a:r>
              <a:rPr lang="en-US" altLang="ko-KR" sz="2000" b="1">
                <a:latin typeface="Tahoma" panose="020B0604030504040204" pitchFamily="34" charset="0"/>
                <a:ea typeface="Gulim" pitchFamily="34" charset="-127"/>
              </a:rPr>
              <a:t>inFromUser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stream) , sends to server via socket (</a:t>
            </a:r>
            <a:r>
              <a:rPr lang="en-US" altLang="ko-KR" sz="2000" b="1">
                <a:latin typeface="Tahoma" panose="020B0604030504040204" pitchFamily="34" charset="0"/>
                <a:ea typeface="Gulim" pitchFamily="34" charset="-127"/>
              </a:rPr>
              <a:t>outToServer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stream)</a:t>
            </a:r>
          </a:p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server reads line from socket</a:t>
            </a:r>
          </a:p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server converts line to uppercase, sends back to client</a:t>
            </a:r>
          </a:p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client reads, prints  modified line from socket (</a:t>
            </a:r>
            <a:r>
              <a:rPr lang="en-US" altLang="ko-KR" sz="2000" b="1">
                <a:latin typeface="Tahoma" panose="020B0604030504040204" pitchFamily="34" charset="0"/>
                <a:ea typeface="Gulim" pitchFamily="34" charset="-127"/>
              </a:rPr>
              <a:t>inFromServer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stream)</a:t>
            </a:r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524001" y="11645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583363" y="1397001"/>
          <a:ext cx="3670300" cy="479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3" imgW="4992624" imgH="5675376" progId="Visio.Drawing.5">
                  <p:embed/>
                </p:oleObj>
              </mc:Choice>
              <mc:Fallback>
                <p:oleObj r:id="rId3" imgW="4992624" imgH="5675376" progId="Visio.Drawing.5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1397001"/>
                        <a:ext cx="3670300" cy="479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8656638" y="2806701"/>
            <a:ext cx="20113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1600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Input stream: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1600">
                <a:latin typeface="Tahoma" panose="020B0604030504040204" pitchFamily="34" charset="0"/>
                <a:ea typeface="Gulim" pitchFamily="34" charset="-127"/>
              </a:rPr>
              <a:t>sequence of bytes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1600">
                <a:latin typeface="Tahoma" panose="020B0604030504040204" pitchFamily="34" charset="0"/>
                <a:ea typeface="Gulim" pitchFamily="34" charset="-127"/>
              </a:rPr>
              <a:t>into process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127750" y="3419476"/>
            <a:ext cx="218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1600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output stream: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1600">
                <a:latin typeface="Tahoma" panose="020B0604030504040204" pitchFamily="34" charset="0"/>
                <a:ea typeface="Gulim" pitchFamily="34" charset="-127"/>
              </a:rPr>
              <a:t>sequence of bytes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1600">
                <a:latin typeface="Tahoma" panose="020B0604030504040204" pitchFamily="34" charset="0"/>
                <a:ea typeface="Gulim" pitchFamily="34" charset="-127"/>
              </a:rPr>
              <a:t>out of process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86675" y="4108451"/>
            <a:ext cx="450850" cy="250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H="1" flipV="1">
            <a:off x="8364539" y="3144839"/>
            <a:ext cx="301625" cy="263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8656639" y="3386139"/>
            <a:ext cx="173037" cy="6746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6829425" y="2608263"/>
            <a:ext cx="12065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2000">
                <a:solidFill>
                  <a:schemeClr val="accent2"/>
                </a:solidFill>
                <a:latin typeface="Tahoma" panose="020B0604030504040204" pitchFamily="34" charset="0"/>
                <a:ea typeface="Gulim" pitchFamily="34" charset="-127"/>
              </a:rPr>
              <a:t>Client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2000">
                <a:solidFill>
                  <a:schemeClr val="accent2"/>
                </a:solidFill>
                <a:latin typeface="Tahoma" panose="020B0604030504040204" pitchFamily="34" charset="0"/>
                <a:ea typeface="Gulim" pitchFamily="34" charset="-127"/>
              </a:rPr>
              <a:t>process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7942264" y="5132389"/>
            <a:ext cx="1450975" cy="5476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7866063" y="5076825"/>
            <a:ext cx="15414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ko-KR" sz="1800">
                <a:solidFill>
                  <a:schemeClr val="bg1"/>
                </a:solidFill>
                <a:latin typeface="Tahoma" panose="020B0604030504040204" pitchFamily="34" charset="0"/>
                <a:ea typeface="Gulim" pitchFamily="34" charset="-127"/>
              </a:rPr>
              <a:t>client TCP socket</a:t>
            </a:r>
            <a:endParaRPr lang="en-US" altLang="ko-KR" sz="1800">
              <a:latin typeface="Tahoma" panose="020B0604030504040204" pitchFamily="34" charset="0"/>
              <a:ea typeface="Gulim" pitchFamily="34" charset="-127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8951913" y="5624513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5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7772400" cy="1143000"/>
          </a:xfrm>
        </p:spPr>
        <p:txBody>
          <a:bodyPr/>
          <a:lstStyle/>
          <a:p>
            <a:r>
              <a:rPr lang="en-US" altLang="ko-KR" sz="3600">
                <a:latin typeface="Tahoma" panose="020B0604030504040204" pitchFamily="34" charset="0"/>
                <a:ea typeface="Gulim" pitchFamily="34" charset="-127"/>
              </a:rPr>
              <a:t>Client/server socket interaction: TCP</a:t>
            </a:r>
            <a:endParaRPr lang="en-US" altLang="ko-KR" smtClean="0">
              <a:latin typeface="Tahoma" panose="020B0604030504040204" pitchFamily="34" charset="0"/>
              <a:ea typeface="Gulim" pitchFamily="34" charset="-127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36863" y="3214688"/>
            <a:ext cx="2111374" cy="933450"/>
            <a:chOff x="827" y="2025"/>
            <a:chExt cx="1330" cy="588"/>
          </a:xfrm>
        </p:grpSpPr>
        <p:sp>
          <p:nvSpPr>
            <p:cNvPr id="26663" name="Text Box 4"/>
            <p:cNvSpPr txBox="1">
              <a:spLocks noChangeArrowheads="1"/>
            </p:cNvSpPr>
            <p:nvPr/>
          </p:nvSpPr>
          <p:spPr bwMode="auto">
            <a:xfrm>
              <a:off x="827" y="2025"/>
              <a:ext cx="106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wait for incoming</a:t>
              </a:r>
            </a:p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connection request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  <p:sp>
          <p:nvSpPr>
            <p:cNvPr id="26664" name="Text Box 5"/>
            <p:cNvSpPr txBox="1">
              <a:spLocks noChangeArrowheads="1"/>
            </p:cNvSpPr>
            <p:nvPr/>
          </p:nvSpPr>
          <p:spPr bwMode="auto">
            <a:xfrm>
              <a:off x="828" y="2283"/>
              <a:ext cx="132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connectionSocket =</a:t>
              </a:r>
            </a:p>
            <a:p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welcomeSocket.accept()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817813" y="1876425"/>
            <a:ext cx="1644650" cy="1419224"/>
            <a:chOff x="815" y="1182"/>
            <a:chExt cx="1036" cy="894"/>
          </a:xfrm>
        </p:grpSpPr>
        <p:grpSp>
          <p:nvGrpSpPr>
            <p:cNvPr id="26659" name="Group 7"/>
            <p:cNvGrpSpPr>
              <a:grpSpLocks/>
            </p:cNvGrpSpPr>
            <p:nvPr/>
          </p:nvGrpSpPr>
          <p:grpSpPr bwMode="auto">
            <a:xfrm>
              <a:off x="815" y="1182"/>
              <a:ext cx="1036" cy="717"/>
              <a:chOff x="323" y="1206"/>
              <a:chExt cx="1036" cy="717"/>
            </a:xfrm>
          </p:grpSpPr>
          <p:sp>
            <p:nvSpPr>
              <p:cNvPr id="26661" name="Text Box 8"/>
              <p:cNvSpPr txBox="1">
                <a:spLocks noChangeArrowheads="1"/>
              </p:cNvSpPr>
              <p:nvPr/>
            </p:nvSpPr>
            <p:spPr bwMode="auto">
              <a:xfrm>
                <a:off x="329" y="1206"/>
                <a:ext cx="1013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create socket,</a:t>
                </a:r>
              </a:p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port=</a:t>
                </a:r>
                <a:r>
                  <a:rPr lang="en-US" altLang="ko-KR" sz="1400" b="1">
                    <a:latin typeface="Tahoma" panose="020B0604030504040204" pitchFamily="34" charset="0"/>
                    <a:ea typeface="Gulim" pitchFamily="34" charset="-127"/>
                  </a:rPr>
                  <a:t>x</a:t>
                </a:r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, for</a:t>
                </a:r>
              </a:p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incoming request:</a:t>
                </a:r>
                <a:endParaRPr lang="en-US" altLang="ko-KR">
                  <a:latin typeface="Tahoma" panose="020B0604030504040204" pitchFamily="34" charset="0"/>
                  <a:ea typeface="Gulim" pitchFamily="34" charset="-127"/>
                </a:endParaRPr>
              </a:p>
            </p:txBody>
          </p:sp>
          <p:sp>
            <p:nvSpPr>
              <p:cNvPr id="26662" name="Text Box 9"/>
              <p:cNvSpPr txBox="1">
                <a:spLocks noChangeArrowheads="1"/>
              </p:cNvSpPr>
              <p:nvPr/>
            </p:nvSpPr>
            <p:spPr bwMode="auto">
              <a:xfrm>
                <a:off x="323" y="1593"/>
                <a:ext cx="103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/>
                <a:r>
                  <a:rPr lang="en-US" altLang="ko-KR" sz="1400">
                    <a:solidFill>
                      <a:srgbClr val="FF0000"/>
                    </a:solidFill>
                    <a:latin typeface="Tahoma" panose="020B0604030504040204" pitchFamily="34" charset="0"/>
                    <a:ea typeface="Gulim" pitchFamily="34" charset="-127"/>
                  </a:rPr>
                  <a:t>welcomeSocket = </a:t>
                </a:r>
              </a:p>
              <a:p>
                <a:pPr algn="r"/>
                <a:r>
                  <a:rPr lang="en-US" altLang="ko-KR" sz="1400">
                    <a:solidFill>
                      <a:srgbClr val="FF0000"/>
                    </a:solidFill>
                    <a:latin typeface="Tahoma" panose="020B0604030504040204" pitchFamily="34" charset="0"/>
                    <a:ea typeface="Gulim" pitchFamily="34" charset="-127"/>
                  </a:rPr>
                  <a:t>ServerSocket()</a:t>
                </a:r>
                <a:endParaRPr lang="en-US" altLang="ko-KR">
                  <a:latin typeface="Tahoma" panose="020B0604030504040204" pitchFamily="34" charset="0"/>
                  <a:ea typeface="Gulim" pitchFamily="34" charset="-127"/>
                </a:endParaRPr>
              </a:p>
            </p:txBody>
          </p:sp>
        </p:grpSp>
        <p:sp>
          <p:nvSpPr>
            <p:cNvPr id="26660" name="Line 10"/>
            <p:cNvSpPr>
              <a:spLocks noChangeShapeType="1"/>
            </p:cNvSpPr>
            <p:nvPr/>
          </p:nvSpPr>
          <p:spPr bwMode="auto">
            <a:xfrm>
              <a:off x="1284" y="1872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588123" y="3146425"/>
            <a:ext cx="2332036" cy="915988"/>
            <a:chOff x="3316" y="1154"/>
            <a:chExt cx="1469" cy="577"/>
          </a:xfrm>
        </p:grpSpPr>
        <p:sp>
          <p:nvSpPr>
            <p:cNvPr id="26657" name="Text Box 12"/>
            <p:cNvSpPr txBox="1">
              <a:spLocks noChangeArrowheads="1"/>
            </p:cNvSpPr>
            <p:nvPr/>
          </p:nvSpPr>
          <p:spPr bwMode="auto">
            <a:xfrm>
              <a:off x="3335" y="1154"/>
              <a:ext cx="145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create socket,</a:t>
              </a:r>
            </a:p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connect to </a:t>
              </a:r>
              <a:r>
                <a:rPr lang="en-US" altLang="ko-KR" sz="1400" b="1">
                  <a:latin typeface="Tahoma" panose="020B0604030504040204" pitchFamily="34" charset="0"/>
                  <a:ea typeface="Gulim" pitchFamily="34" charset="-127"/>
                </a:rPr>
                <a:t>hostid</a:t>
              </a:r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, port=</a:t>
              </a:r>
              <a:r>
                <a:rPr lang="en-US" altLang="ko-KR" sz="1400" b="1">
                  <a:latin typeface="Tahoma" panose="020B0604030504040204" pitchFamily="34" charset="0"/>
                  <a:ea typeface="Gulim" pitchFamily="34" charset="-127"/>
                </a:rPr>
                <a:t>x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  <p:sp>
          <p:nvSpPr>
            <p:cNvPr id="26658" name="Text Box 13"/>
            <p:cNvSpPr txBox="1">
              <a:spLocks noChangeArrowheads="1"/>
            </p:cNvSpPr>
            <p:nvPr/>
          </p:nvSpPr>
          <p:spPr bwMode="auto">
            <a:xfrm>
              <a:off x="3316" y="1401"/>
              <a:ext cx="86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/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clientSocket = </a:t>
              </a:r>
            </a:p>
            <a:p>
              <a:pPr algn="r"/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Socket()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2800351" y="4570413"/>
            <a:ext cx="5472113" cy="1892300"/>
            <a:chOff x="804" y="2879"/>
            <a:chExt cx="3447" cy="1192"/>
          </a:xfrm>
        </p:grpSpPr>
        <p:sp>
          <p:nvSpPr>
            <p:cNvPr id="26650" name="Text Box 15"/>
            <p:cNvSpPr txBox="1">
              <a:spLocks noChangeArrowheads="1"/>
            </p:cNvSpPr>
            <p:nvPr/>
          </p:nvSpPr>
          <p:spPr bwMode="auto">
            <a:xfrm>
              <a:off x="839" y="3639"/>
              <a:ext cx="98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close</a:t>
              </a:r>
            </a:p>
            <a:p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connectionSocket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  <p:sp>
          <p:nvSpPr>
            <p:cNvPr id="26651" name="Line 16"/>
            <p:cNvSpPr>
              <a:spLocks noChangeShapeType="1"/>
            </p:cNvSpPr>
            <p:nvPr/>
          </p:nvSpPr>
          <p:spPr bwMode="auto">
            <a:xfrm>
              <a:off x="1290" y="3564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52" name="Freeform 17"/>
            <p:cNvSpPr>
              <a:spLocks/>
            </p:cNvSpPr>
            <p:nvPr/>
          </p:nvSpPr>
          <p:spPr bwMode="auto">
            <a:xfrm>
              <a:off x="804" y="2879"/>
              <a:ext cx="492" cy="291"/>
            </a:xfrm>
            <a:custGeom>
              <a:avLst/>
              <a:gdLst>
                <a:gd name="T0" fmla="*/ 492 w 492"/>
                <a:gd name="T1" fmla="*/ 1968 h 2112"/>
                <a:gd name="T2" fmla="*/ 492 w 492"/>
                <a:gd name="T3" fmla="*/ 2112 h 2112"/>
                <a:gd name="T4" fmla="*/ 0 w 492"/>
                <a:gd name="T5" fmla="*/ 2112 h 2112"/>
                <a:gd name="T6" fmla="*/ 0 w 492"/>
                <a:gd name="T7" fmla="*/ 0 h 2112"/>
                <a:gd name="T8" fmla="*/ 402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26653" name="Group 18"/>
            <p:cNvGrpSpPr>
              <a:grpSpLocks/>
            </p:cNvGrpSpPr>
            <p:nvPr/>
          </p:nvGrpSpPr>
          <p:grpSpPr bwMode="auto">
            <a:xfrm>
              <a:off x="3365" y="3375"/>
              <a:ext cx="886" cy="696"/>
              <a:chOff x="3365" y="3375"/>
              <a:chExt cx="886" cy="696"/>
            </a:xfrm>
          </p:grpSpPr>
          <p:sp>
            <p:nvSpPr>
              <p:cNvPr id="26654" name="Text Box 19"/>
              <p:cNvSpPr txBox="1">
                <a:spLocks noChangeArrowheads="1"/>
              </p:cNvSpPr>
              <p:nvPr/>
            </p:nvSpPr>
            <p:spPr bwMode="auto">
              <a:xfrm>
                <a:off x="3365" y="3375"/>
                <a:ext cx="88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read reply from</a:t>
                </a:r>
              </a:p>
              <a:p>
                <a:r>
                  <a:rPr lang="en-US" altLang="ko-KR" sz="1400">
                    <a:solidFill>
                      <a:srgbClr val="FF0000"/>
                    </a:solidFill>
                    <a:latin typeface="Tahoma" panose="020B0604030504040204" pitchFamily="34" charset="0"/>
                    <a:ea typeface="Gulim" pitchFamily="34" charset="-127"/>
                  </a:rPr>
                  <a:t>clientSocket</a:t>
                </a:r>
                <a:endParaRPr lang="en-US" altLang="ko-KR">
                  <a:latin typeface="Tahoma" panose="020B0604030504040204" pitchFamily="34" charset="0"/>
                  <a:ea typeface="Gulim" pitchFamily="34" charset="-127"/>
                </a:endParaRPr>
              </a:p>
            </p:txBody>
          </p:sp>
          <p:sp>
            <p:nvSpPr>
              <p:cNvPr id="26655" name="Text Box 20"/>
              <p:cNvSpPr txBox="1">
                <a:spLocks noChangeArrowheads="1"/>
              </p:cNvSpPr>
              <p:nvPr/>
            </p:nvSpPr>
            <p:spPr bwMode="auto">
              <a:xfrm>
                <a:off x="3389" y="3741"/>
                <a:ext cx="71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close</a:t>
                </a:r>
              </a:p>
              <a:p>
                <a:r>
                  <a:rPr lang="en-US" altLang="ko-KR" sz="1400">
                    <a:solidFill>
                      <a:srgbClr val="FF0000"/>
                    </a:solidFill>
                    <a:latin typeface="Tahoma" panose="020B0604030504040204" pitchFamily="34" charset="0"/>
                    <a:ea typeface="Gulim" pitchFamily="34" charset="-127"/>
                  </a:rPr>
                  <a:t>clientSocket</a:t>
                </a:r>
                <a:endParaRPr lang="en-US" altLang="ko-KR">
                  <a:latin typeface="Tahoma" panose="020B0604030504040204" pitchFamily="34" charset="0"/>
                  <a:ea typeface="Gulim" pitchFamily="34" charset="-127"/>
                </a:endParaRPr>
              </a:p>
            </p:txBody>
          </p:sp>
          <p:sp>
            <p:nvSpPr>
              <p:cNvPr id="26656" name="Line 21"/>
              <p:cNvSpPr>
                <a:spLocks noChangeShapeType="1"/>
              </p:cNvSpPr>
              <p:nvPr/>
            </p:nvSpPr>
            <p:spPr bwMode="auto">
              <a:xfrm>
                <a:off x="3816" y="3690"/>
                <a:ext cx="0" cy="20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6631" name="Text Box 22"/>
          <p:cNvSpPr txBox="1">
            <a:spLocks noChangeArrowheads="1"/>
          </p:cNvSpPr>
          <p:nvPr/>
        </p:nvSpPr>
        <p:spPr bwMode="auto">
          <a:xfrm>
            <a:off x="2209801" y="1314450"/>
            <a:ext cx="3192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>
                <a:latin typeface="Tahoma" panose="020B0604030504040204" pitchFamily="34" charset="0"/>
                <a:ea typeface="Gulim" pitchFamily="34" charset="-127"/>
              </a:rPr>
              <a:t>Server </a:t>
            </a:r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(running on </a:t>
            </a:r>
            <a:r>
              <a:rPr lang="en-US" altLang="ko-KR" sz="1800" b="1">
                <a:latin typeface="Tahoma" panose="020B0604030504040204" pitchFamily="34" charset="0"/>
                <a:ea typeface="Gulim" pitchFamily="34" charset="-127"/>
              </a:rPr>
              <a:t>hostid</a:t>
            </a:r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)</a:t>
            </a:r>
            <a:endParaRPr lang="en-US" altLang="ko-KR">
              <a:latin typeface="Tahoma" panose="020B0604030504040204" pitchFamily="34" charset="0"/>
              <a:ea typeface="Gulim" pitchFamily="34" charset="-127"/>
            </a:endParaRPr>
          </a:p>
        </p:txBody>
      </p:sp>
      <p:sp>
        <p:nvSpPr>
          <p:cNvPr id="26632" name="Text Box 23"/>
          <p:cNvSpPr txBox="1">
            <a:spLocks noChangeArrowheads="1"/>
          </p:cNvSpPr>
          <p:nvPr/>
        </p:nvSpPr>
        <p:spPr bwMode="auto">
          <a:xfrm>
            <a:off x="6815138" y="1333500"/>
            <a:ext cx="938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>
                <a:latin typeface="Tahoma" panose="020B0604030504040204" pitchFamily="34" charset="0"/>
                <a:ea typeface="Gulim" pitchFamily="34" charset="-127"/>
              </a:rPr>
              <a:t>Client</a:t>
            </a:r>
          </a:p>
        </p:txBody>
      </p: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4457700" y="4010025"/>
            <a:ext cx="4041776" cy="1371600"/>
            <a:chOff x="1848" y="2526"/>
            <a:chExt cx="2546" cy="864"/>
          </a:xfrm>
        </p:grpSpPr>
        <p:sp>
          <p:nvSpPr>
            <p:cNvPr id="26645" name="Line 25"/>
            <p:cNvSpPr>
              <a:spLocks noChangeShapeType="1"/>
            </p:cNvSpPr>
            <p:nvPr/>
          </p:nvSpPr>
          <p:spPr bwMode="auto">
            <a:xfrm flipH="1">
              <a:off x="3792" y="2964"/>
              <a:ext cx="6" cy="42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6646" name="Group 26"/>
            <p:cNvGrpSpPr>
              <a:grpSpLocks/>
            </p:cNvGrpSpPr>
            <p:nvPr/>
          </p:nvGrpSpPr>
          <p:grpSpPr bwMode="auto">
            <a:xfrm>
              <a:off x="1848" y="2526"/>
              <a:ext cx="2546" cy="516"/>
              <a:chOff x="1848" y="2526"/>
              <a:chExt cx="2546" cy="516"/>
            </a:xfrm>
          </p:grpSpPr>
          <p:sp>
            <p:nvSpPr>
              <p:cNvPr id="26647" name="Text Box 27"/>
              <p:cNvSpPr txBox="1">
                <a:spLocks noChangeArrowheads="1"/>
              </p:cNvSpPr>
              <p:nvPr/>
            </p:nvSpPr>
            <p:spPr bwMode="auto">
              <a:xfrm>
                <a:off x="3335" y="2673"/>
                <a:ext cx="1059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send request using</a:t>
                </a:r>
              </a:p>
              <a:p>
                <a:r>
                  <a:rPr lang="en-US" altLang="ko-KR" sz="1400">
                    <a:solidFill>
                      <a:srgbClr val="FF0000"/>
                    </a:solidFill>
                    <a:latin typeface="Tahoma" panose="020B0604030504040204" pitchFamily="34" charset="0"/>
                    <a:ea typeface="Gulim" pitchFamily="34" charset="-127"/>
                  </a:rPr>
                  <a:t>clientSocket</a:t>
                </a:r>
                <a:endParaRPr lang="en-US" altLang="ko-KR">
                  <a:latin typeface="Tahoma" panose="020B0604030504040204" pitchFamily="34" charset="0"/>
                  <a:ea typeface="Gulim" pitchFamily="34" charset="-127"/>
                </a:endParaRPr>
              </a:p>
            </p:txBody>
          </p:sp>
          <p:sp>
            <p:nvSpPr>
              <p:cNvPr id="26648" name="Line 28"/>
              <p:cNvSpPr>
                <a:spLocks noChangeShapeType="1"/>
              </p:cNvSpPr>
              <p:nvPr/>
            </p:nvSpPr>
            <p:spPr bwMode="auto">
              <a:xfrm>
                <a:off x="3792" y="2526"/>
                <a:ext cx="0" cy="20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49" name="Line 29"/>
              <p:cNvSpPr>
                <a:spLocks noChangeShapeType="1"/>
              </p:cNvSpPr>
              <p:nvPr/>
            </p:nvSpPr>
            <p:spPr bwMode="auto">
              <a:xfrm flipH="1">
                <a:off x="1848" y="2790"/>
                <a:ext cx="1518" cy="25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2827339" y="4105276"/>
            <a:ext cx="4097337" cy="1490663"/>
            <a:chOff x="821" y="2586"/>
            <a:chExt cx="2581" cy="939"/>
          </a:xfrm>
        </p:grpSpPr>
        <p:sp>
          <p:nvSpPr>
            <p:cNvPr id="26640" name="Text Box 31"/>
            <p:cNvSpPr txBox="1">
              <a:spLocks noChangeArrowheads="1"/>
            </p:cNvSpPr>
            <p:nvPr/>
          </p:nvSpPr>
          <p:spPr bwMode="auto">
            <a:xfrm>
              <a:off x="821" y="2787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read request from</a:t>
              </a:r>
            </a:p>
            <a:p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connectionSocket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  <p:sp>
          <p:nvSpPr>
            <p:cNvPr id="26641" name="Text Box 32"/>
            <p:cNvSpPr txBox="1">
              <a:spLocks noChangeArrowheads="1"/>
            </p:cNvSpPr>
            <p:nvPr/>
          </p:nvSpPr>
          <p:spPr bwMode="auto">
            <a:xfrm>
              <a:off x="851" y="3195"/>
              <a:ext cx="98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write reply to</a:t>
              </a:r>
            </a:p>
            <a:p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connectionSocket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  <p:sp>
          <p:nvSpPr>
            <p:cNvPr id="26642" name="Line 33"/>
            <p:cNvSpPr>
              <a:spLocks noChangeShapeType="1"/>
            </p:cNvSpPr>
            <p:nvPr/>
          </p:nvSpPr>
          <p:spPr bwMode="auto">
            <a:xfrm>
              <a:off x="1278" y="2586"/>
              <a:ext cx="0" cy="2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43" name="Line 34"/>
            <p:cNvSpPr>
              <a:spLocks noChangeShapeType="1"/>
            </p:cNvSpPr>
            <p:nvPr/>
          </p:nvSpPr>
          <p:spPr bwMode="auto">
            <a:xfrm flipH="1">
              <a:off x="1284" y="3090"/>
              <a:ext cx="6" cy="1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44" name="Line 35"/>
            <p:cNvSpPr>
              <a:spLocks noChangeShapeType="1"/>
            </p:cNvSpPr>
            <p:nvPr/>
          </p:nvSpPr>
          <p:spPr bwMode="auto">
            <a:xfrm>
              <a:off x="1866" y="3306"/>
              <a:ext cx="1536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4448176" y="3041650"/>
            <a:ext cx="2200275" cy="641350"/>
            <a:chOff x="1842" y="1916"/>
            <a:chExt cx="1386" cy="404"/>
          </a:xfrm>
        </p:grpSpPr>
        <p:sp>
          <p:nvSpPr>
            <p:cNvPr id="26638" name="Line 37"/>
            <p:cNvSpPr>
              <a:spLocks noChangeShapeType="1"/>
            </p:cNvSpPr>
            <p:nvPr/>
          </p:nvSpPr>
          <p:spPr bwMode="auto">
            <a:xfrm>
              <a:off x="1842" y="2130"/>
              <a:ext cx="138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639" name="Text Box 38"/>
            <p:cNvSpPr txBox="1">
              <a:spLocks noChangeArrowheads="1"/>
            </p:cNvSpPr>
            <p:nvPr/>
          </p:nvSpPr>
          <p:spPr bwMode="auto">
            <a:xfrm>
              <a:off x="1910" y="1916"/>
              <a:ext cx="119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ko-KR" sz="18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TCP </a:t>
              </a:r>
            </a:p>
            <a:p>
              <a:pPr algn="ctr"/>
              <a:r>
                <a:rPr lang="en-US" altLang="ko-KR" sz="18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connection setup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783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042988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TCPClient.java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081088"/>
            <a:ext cx="9144000" cy="53721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import java.io.*;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import java.net.*;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ko-KR" sz="2000">
              <a:latin typeface="Tahoma" panose="020B0604030504040204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class TCPClient 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public static void main(String argv[]) throws Exception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{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 String sentence;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 String modifiedSentence;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BufferedReader inFromUser =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     new BufferedReader(new InputStreamReader(System.in));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Socket clientSocket = new Socket("hostname", 6789);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DataOutputStream outToServer =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	    new DataOutputStream(clientSocket.getOutputStream());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97364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-26988"/>
            <a:ext cx="7772400" cy="1143001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TCPClient.java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411288"/>
            <a:ext cx="7772400" cy="497046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BufferedReader inFromServer =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 new BufferedReader(new InputStreamReader(clientSocket.getInputStream())); </a:t>
            </a:r>
            <a:endParaRPr lang="ko-KR" altLang="en-US" sz="2000">
              <a:latin typeface="Tahoma" panose="020B0604030504040204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sz="2000">
                <a:latin typeface="Tahoma" panose="020B0604030504040204" pitchFamily="34" charset="0"/>
                <a:ea typeface="Gulim" pitchFamily="34" charset="-127"/>
              </a:rPr>
              <a:t>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sentence = inFromUser.readLine();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outToServer.writeBytes(sentence + '\n');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modifiedSentence = inFromServer.readLine();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System.out.println("FROM SERVER: " + modifiedSentence);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clientSocket.close();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        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} </a:t>
            </a:r>
            <a:endParaRPr lang="ko-KR" altLang="en-US" sz="2000">
              <a:latin typeface="Tahoma" panose="020B0604030504040204" pitchFamily="34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877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-100013"/>
            <a:ext cx="7772400" cy="1143001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TCPServer.java</a:t>
            </a:r>
            <a:endParaRPr lang="ko-KR" altLang="en-US" smtClean="0">
              <a:latin typeface="Tahoma" panose="020B0604030504040204" pitchFamily="34" charset="0"/>
              <a:ea typeface="Gulim" pitchFamily="34" charset="-127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8976" y="1265239"/>
            <a:ext cx="8709025" cy="50434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import java.io.*;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import java.net.*;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class TCPServer 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  public static void main(String argv[]) throws Exception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 {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 String clientSentence;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 String capitalizedSentence;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ServerSocket welcomeSocket = new ServerSocket(6789);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while(true) {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ko-KR" sz="2000">
              <a:latin typeface="Tahoma" panose="020B0604030504040204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   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Socket connectionSocket = welcomeSocket.accept();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  BufferedReader inFromClient = new BufferedReader(new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         InputStreamReader(connectionSocket.getInputStream())); </a:t>
            </a:r>
            <a:endParaRPr lang="ko-KR" altLang="en-US" sz="2000">
              <a:latin typeface="Tahoma" panose="020B0604030504040204" pitchFamily="34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12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15888"/>
            <a:ext cx="7772400" cy="1143000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TCPServer.java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91440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ko-KR" altLang="en-US" sz="2000">
                <a:latin typeface="Tahoma" panose="020B0604030504040204" pitchFamily="34" charset="0"/>
                <a:ea typeface="Gulim" pitchFamily="34" charset="-127"/>
              </a:rPr>
              <a:t>            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DataOutputStream  outToClient =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    new DataOutputStream(connectionSocket.getOutputStream());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clientSentence = inFromClient.readLine();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capitalizedSentence = clientSentence.toUpperCase() + '\n';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ko-KR" sz="2000">
              <a:latin typeface="Tahoma" panose="020B0604030504040204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	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outToClient.writeBytes(capitalizedSentence); </a:t>
            </a:r>
            <a:b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   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} </a:t>
            </a:r>
            <a:endParaRPr lang="ko-KR" altLang="en-US" sz="2000">
              <a:latin typeface="Tahoma" panose="020B0604030504040204" pitchFamily="34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553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Echo Server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TCPEchoServer.java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Simple TCP Echo server.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Based on code from:</a:t>
            </a:r>
          </a:p>
          <a:p>
            <a:pPr>
              <a:buFontTx/>
              <a:buNone/>
            </a:pPr>
            <a:r>
              <a:rPr lang="en-US" altLang="en-US" smtClean="0"/>
              <a:t>	 </a:t>
            </a:r>
            <a:r>
              <a:rPr lang="en-US" altLang="en-US" u="sng" smtClean="0"/>
              <a:t>TCP/IP Sockets in Java</a:t>
            </a:r>
          </a:p>
          <a:p>
            <a:pPr>
              <a:buFontTx/>
              <a:buNone/>
            </a:pPr>
            <a:endParaRPr lang="en-US" altLang="en-US" u="sng" smtClean="0"/>
          </a:p>
          <a:p>
            <a:pPr>
              <a:buFontTx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14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UDP Sockets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600200"/>
            <a:ext cx="8205788" cy="4648200"/>
          </a:xfrm>
        </p:spPr>
        <p:txBody>
          <a:bodyPr/>
          <a:lstStyle/>
          <a:p>
            <a:r>
              <a:rPr lang="en-US" altLang="en-US" smtClean="0"/>
              <a:t>DatagramSocket class</a:t>
            </a:r>
          </a:p>
          <a:p>
            <a:endParaRPr lang="en-US" altLang="en-US" smtClean="0"/>
          </a:p>
          <a:p>
            <a:r>
              <a:rPr lang="en-US" altLang="en-US" smtClean="0"/>
              <a:t>DatagramPacket class needed to specify the payload</a:t>
            </a:r>
          </a:p>
          <a:p>
            <a:pPr lvl="1"/>
            <a:r>
              <a:rPr lang="en-US" altLang="en-US" smtClean="0"/>
              <a:t>incoming or outgoing</a:t>
            </a:r>
          </a:p>
        </p:txBody>
      </p:sp>
    </p:spTree>
    <p:extLst>
      <p:ext uri="{BB962C8B-B14F-4D97-AF65-F5344CB8AC3E}">
        <p14:creationId xmlns:p14="http://schemas.microsoft.com/office/powerpoint/2010/main" val="428307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Socket Programming with UDP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1" y="1600200"/>
            <a:ext cx="8107363" cy="4648200"/>
          </a:xfrm>
        </p:spPr>
        <p:txBody>
          <a:bodyPr/>
          <a:lstStyle/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UDP</a:t>
            </a:r>
          </a:p>
          <a:p>
            <a:pPr lvl="1"/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Connectionless and unreliable service.</a:t>
            </a:r>
          </a:p>
          <a:p>
            <a:pPr lvl="1"/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There isn’t an initial handshaking phase.</a:t>
            </a:r>
          </a:p>
          <a:p>
            <a:pPr lvl="1"/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Doesn’t have a pipe.</a:t>
            </a:r>
          </a:p>
          <a:p>
            <a:pPr lvl="1"/>
            <a:r>
              <a:rPr lang="en-US" altLang="ko-KR" sz="1800">
                <a:ea typeface="Gulim" pitchFamily="34" charset="-127"/>
              </a:rPr>
              <a:t>transmitted data may be received out of order, or lost</a:t>
            </a:r>
          </a:p>
          <a:p>
            <a:pPr lvl="1"/>
            <a:endParaRPr lang="en-US" altLang="ko-KR" sz="1800">
              <a:latin typeface="Tahoma" panose="020B0604030504040204" pitchFamily="34" charset="0"/>
              <a:ea typeface="Gulim" pitchFamily="34" charset="-127"/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ko-KR" sz="1800">
              <a:latin typeface="Tahoma" panose="020B0604030504040204" pitchFamily="34" charset="0"/>
              <a:ea typeface="Gulim" pitchFamily="34" charset="-127"/>
            </a:endParaRPr>
          </a:p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Socket Programming with UDP</a:t>
            </a:r>
          </a:p>
          <a:p>
            <a:pPr lvl="1"/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No need for a welcoming socket.</a:t>
            </a:r>
          </a:p>
          <a:p>
            <a:pPr lvl="1"/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No streams are attached to the sockets.</a:t>
            </a:r>
          </a:p>
          <a:p>
            <a:pPr lvl="1"/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the sending hosts creates “packets” by attaching the IP destination address and port number to each batch of bytes.</a:t>
            </a:r>
          </a:p>
          <a:p>
            <a:pPr lvl="1"/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The receiving process must unravel to received packet to obtain the packet’s information bytes.</a:t>
            </a:r>
          </a:p>
        </p:txBody>
      </p:sp>
    </p:spTree>
    <p:extLst>
      <p:ext uri="{BB962C8B-B14F-4D97-AF65-F5344CB8AC3E}">
        <p14:creationId xmlns:p14="http://schemas.microsoft.com/office/powerpoint/2010/main" val="30532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3584576" y="2641601"/>
            <a:ext cx="498951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4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016437"/>
              </p:ext>
            </p:extLst>
          </p:nvPr>
        </p:nvGraphicFramePr>
        <p:xfrm>
          <a:off x="1274617" y="1288472"/>
          <a:ext cx="9573491" cy="4461163"/>
        </p:xfrm>
        <a:graphic>
          <a:graphicData uri="http://schemas.openxmlformats.org/drawingml/2006/table">
            <a:tbl>
              <a:tblPr firstRow="1" firstCol="1" bandRow="1"/>
              <a:tblGrid>
                <a:gridCol w="2241531">
                  <a:extLst>
                    <a:ext uri="{9D8B030D-6E8A-4147-A177-3AD203B41FA5}">
                      <a16:colId xmlns:a16="http://schemas.microsoft.com/office/drawing/2014/main" val="3051494295"/>
                    </a:ext>
                  </a:extLst>
                </a:gridCol>
                <a:gridCol w="7331960">
                  <a:extLst>
                    <a:ext uri="{9D8B030D-6E8A-4147-A177-3AD203B41FA5}">
                      <a16:colId xmlns:a16="http://schemas.microsoft.com/office/drawing/2014/main" val="727595804"/>
                    </a:ext>
                  </a:extLst>
                </a:gridCol>
              </a:tblGrid>
              <a:tr h="6069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2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Course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Course outcomes: - After completion of these courses students should be able to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259126"/>
                  </a:ext>
                </a:extLst>
              </a:tr>
              <a:tr h="38541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13010200 Java Programming Language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angal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1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1100"/>
                        <a:buFont typeface="Cambria" panose="02040503050406030204" pitchFamily="18" charset="0"/>
                        <a:buNone/>
                      </a:pPr>
                      <a:r>
                        <a:rPr lang="en-US" sz="1800" u="none" strike="noStrike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CO 1:Define </a:t>
                      </a:r>
                      <a:r>
                        <a:rPr lang="en-US" sz="18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the features of Java Programming Language with Syntax and structure of Java Programs and how to use various operators in Java. </a:t>
                      </a:r>
                      <a:endParaRPr lang="en-US" sz="180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angal"/>
                      </a:endParaRPr>
                    </a:p>
                    <a:p>
                      <a:pPr marL="0" marR="0" lvl="0" indent="0" algn="just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1100"/>
                        <a:buFont typeface="Cambria" panose="02040503050406030204" pitchFamily="18" charset="0"/>
                        <a:buNone/>
                      </a:pPr>
                      <a:r>
                        <a:rPr lang="en-US" sz="1800" u="none" strike="noStrike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CO 2:Explain </a:t>
                      </a:r>
                      <a:r>
                        <a:rPr lang="en-US" sz="18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how to implement the Object-oriented features by writing Java programs.</a:t>
                      </a:r>
                      <a:endParaRPr lang="en-US" sz="180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angal"/>
                      </a:endParaRPr>
                    </a:p>
                    <a:p>
                      <a:pPr marL="0" marR="0" lvl="0" indent="0" algn="just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1100"/>
                        <a:buFont typeface="Cambria" panose="02040503050406030204" pitchFamily="18" charset="0"/>
                        <a:buNone/>
                      </a:pPr>
                      <a:r>
                        <a:rPr lang="en-US" sz="1800" u="none" strike="noStrike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CO3: Solve </a:t>
                      </a:r>
                      <a:r>
                        <a:rPr lang="en-US" sz="18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Arrays, Strings, Vectors, Packages etc. in Java and implementing the Exception handling Mechanism in Java. </a:t>
                      </a:r>
                      <a:endParaRPr lang="en-US" sz="180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angal"/>
                      </a:endParaRPr>
                    </a:p>
                    <a:p>
                      <a:pPr marL="0" marR="0" lvl="0" indent="0" algn="just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1100"/>
                        <a:buFont typeface="Cambria" panose="02040503050406030204" pitchFamily="18" charset="0"/>
                        <a:buNone/>
                      </a:pPr>
                      <a:r>
                        <a:rPr lang="en-US" sz="1800" u="none" strike="noStrike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CO4:</a:t>
                      </a:r>
                      <a:r>
                        <a:rPr lang="en-US" sz="1800" u="none" strike="noStrike" baseline="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Analyze </a:t>
                      </a:r>
                      <a:r>
                        <a:rPr lang="en-US" sz="18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different concepts to create and use Threads and Packages in Java. </a:t>
                      </a:r>
                      <a:endParaRPr lang="en-US" sz="180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angal"/>
                      </a:endParaRPr>
                    </a:p>
                    <a:p>
                      <a:pPr marL="0" marR="0" lvl="0" indent="0" algn="just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1100"/>
                        <a:buFont typeface="Cambria" panose="02040503050406030204" pitchFamily="18" charset="0"/>
                        <a:buNone/>
                      </a:pPr>
                      <a:r>
                        <a:rPr lang="en-US" sz="1800" u="none" strike="noStrike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CO5: Determine </a:t>
                      </a:r>
                      <a:r>
                        <a:rPr lang="en-US" sz="18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the different concepts of applets and adding them to a HTML File.</a:t>
                      </a:r>
                      <a:endParaRPr lang="en-US" sz="1800" u="none" strike="noStrike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77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23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JAVA UDP Sockets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In Package java.net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java.net.DatagramSocket</a:t>
            </a:r>
          </a:p>
          <a:p>
            <a:pPr lvl="2">
              <a:lnSpc>
                <a:spcPct val="90000"/>
              </a:lnSpc>
            </a:pPr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A socket for sending and receiving datagram packets.</a:t>
            </a:r>
          </a:p>
          <a:p>
            <a:pPr lvl="2">
              <a:lnSpc>
                <a:spcPct val="90000"/>
              </a:lnSpc>
            </a:pPr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Constructor and Methods</a:t>
            </a:r>
          </a:p>
          <a:p>
            <a:pPr lvl="3">
              <a:lnSpc>
                <a:spcPct val="90000"/>
              </a:lnSpc>
            </a:pPr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DatagramSocket(int port): Constructs a datagram socket and binds it to the specified port on the local host machine.</a:t>
            </a:r>
          </a:p>
          <a:p>
            <a:pPr lvl="3">
              <a:lnSpc>
                <a:spcPct val="90000"/>
              </a:lnSpc>
            </a:pPr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void receive( DatagramPacket p)</a:t>
            </a:r>
          </a:p>
          <a:p>
            <a:pPr lvl="3">
              <a:lnSpc>
                <a:spcPct val="90000"/>
              </a:lnSpc>
            </a:pPr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void send( DatagramPacket p)</a:t>
            </a:r>
          </a:p>
          <a:p>
            <a:pPr lvl="3">
              <a:lnSpc>
                <a:spcPct val="90000"/>
              </a:lnSpc>
            </a:pPr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void close()</a:t>
            </a:r>
          </a:p>
        </p:txBody>
      </p:sp>
    </p:spTree>
    <p:extLst>
      <p:ext uri="{BB962C8B-B14F-4D97-AF65-F5344CB8AC3E}">
        <p14:creationId xmlns:p14="http://schemas.microsoft.com/office/powerpoint/2010/main" val="4276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DatagramSocket Constructors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0564" y="1568450"/>
            <a:ext cx="8548687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DatagramSocket();	</a:t>
            </a:r>
            <a:endParaRPr lang="en-US" altLang="en-US" sz="2400" b="1" i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DatagramSocket(int port);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DatagramSocket(int port, InetAddress a);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mtClean="0"/>
              <a:t>All can throw SocketException or SecurityException</a:t>
            </a:r>
          </a:p>
        </p:txBody>
      </p:sp>
    </p:spTree>
    <p:extLst>
      <p:ext uri="{BB962C8B-B14F-4D97-AF65-F5344CB8AC3E}">
        <p14:creationId xmlns:p14="http://schemas.microsoft.com/office/powerpoint/2010/main" val="14087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Datagram Methods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void connect(InetAddress, int port);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void close();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void receive(DatagramPacket p);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void send(DatagramPacket p);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 algn="ctr">
              <a:buFontTx/>
              <a:buNone/>
            </a:pPr>
            <a:r>
              <a:rPr lang="en-US" altLang="en-US" b="1" smtClean="0"/>
              <a:t>Lots more!</a:t>
            </a:r>
          </a:p>
        </p:txBody>
      </p:sp>
    </p:spTree>
    <p:extLst>
      <p:ext uri="{BB962C8B-B14F-4D97-AF65-F5344CB8AC3E}">
        <p14:creationId xmlns:p14="http://schemas.microsoft.com/office/powerpoint/2010/main" val="416568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Datagram Packet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Contain the payload</a:t>
            </a:r>
          </a:p>
          <a:p>
            <a:pPr lvl="1"/>
            <a:r>
              <a:rPr lang="en-US" altLang="en-US" smtClean="0"/>
              <a:t>(a byte array</a:t>
            </a:r>
          </a:p>
          <a:p>
            <a:endParaRPr lang="en-US" altLang="en-US" smtClean="0"/>
          </a:p>
          <a:p>
            <a:r>
              <a:rPr lang="en-US" altLang="en-US" smtClean="0"/>
              <a:t>Can also be used to specify the destination address</a:t>
            </a:r>
          </a:p>
          <a:p>
            <a:pPr lvl="1"/>
            <a:r>
              <a:rPr lang="en-US" altLang="en-US" smtClean="0"/>
              <a:t>when not using connected mode UDP</a:t>
            </a:r>
          </a:p>
        </p:txBody>
      </p:sp>
    </p:spTree>
    <p:extLst>
      <p:ext uri="{BB962C8B-B14F-4D97-AF65-F5344CB8AC3E}">
        <p14:creationId xmlns:p14="http://schemas.microsoft.com/office/powerpoint/2010/main" val="389404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DatagramPacket Constructors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/>
              <a:t>For receiving: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DatagramPacket( byte[] buf, int len);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/>
              <a:t>For sending: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DatagramPacket( byte[] buf, int len</a:t>
            </a: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				 InetAddress a, int port);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93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DatagramPacket methods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byte[] getData();</a:t>
            </a: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void setData(byte[] buf);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void setAddress(InetAddress a);</a:t>
            </a: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void setPort(int port);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InetAddress getAddress();</a:t>
            </a: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int getPort();</a:t>
            </a:r>
          </a:p>
        </p:txBody>
      </p:sp>
    </p:spTree>
    <p:extLst>
      <p:ext uri="{BB962C8B-B14F-4D97-AF65-F5344CB8AC3E}">
        <p14:creationId xmlns:p14="http://schemas.microsoft.com/office/powerpoint/2010/main" val="260851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7772400" cy="1143000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Example: Java client (UDP)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524001" y="9550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179889" y="1606551"/>
          <a:ext cx="4067175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3" imgW="4803648" imgH="5675376" progId="Visio.Drawing.5">
                  <p:embed/>
                </p:oleObj>
              </mc:Choice>
              <mc:Fallback>
                <p:oleObj r:id="rId3" imgW="4803648" imgH="5675376" progId="Visio.Drawing.5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9" y="1606551"/>
                        <a:ext cx="4067175" cy="448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071813" y="3773489"/>
            <a:ext cx="2184400" cy="915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1600">
                <a:solidFill>
                  <a:srgbClr val="FF0000"/>
                </a:solidFill>
                <a:latin typeface="Comic Sans MS" panose="030F0702030302020204" pitchFamily="66" charset="0"/>
                <a:ea typeface="Gulim" pitchFamily="34" charset="-127"/>
              </a:rPr>
              <a:t>Output: </a:t>
            </a:r>
            <a:r>
              <a:rPr lang="en-US" altLang="ko-KR" sz="1800">
                <a:latin typeface="Comic Sans MS" panose="030F0702030302020204" pitchFamily="66" charset="0"/>
                <a:ea typeface="Gulim" pitchFamily="34" charset="-127"/>
              </a:rPr>
              <a:t>sends packet (TCP sent “byte stream”)</a:t>
            </a:r>
            <a:endParaRPr lang="en-US" altLang="ko-KR" sz="1800">
              <a:ea typeface="Gulim" pitchFamily="34" charset="-127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56488" y="3103564"/>
            <a:ext cx="2184400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1600">
                <a:solidFill>
                  <a:srgbClr val="FF0000"/>
                </a:solidFill>
                <a:latin typeface="Comic Sans MS" panose="030F0702030302020204" pitchFamily="66" charset="0"/>
                <a:ea typeface="Gulim" pitchFamily="34" charset="-127"/>
              </a:rPr>
              <a:t>Input: </a:t>
            </a:r>
            <a:r>
              <a:rPr lang="en-US" altLang="ko-KR" sz="1800">
                <a:latin typeface="Comic Sans MS" panose="030F0702030302020204" pitchFamily="66" charset="0"/>
                <a:ea typeface="Gulim" pitchFamily="34" charset="-127"/>
              </a:rPr>
              <a:t>receives packet (TCP received “byte stream”)</a:t>
            </a:r>
            <a:endParaRPr lang="en-US" altLang="ko-KR" sz="1800">
              <a:ea typeface="Gulim" pitchFamily="34" charset="-127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4818063" y="3940175"/>
            <a:ext cx="952500" cy="4381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>
            <a:off x="6911976" y="3316289"/>
            <a:ext cx="576263" cy="7889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386263" y="2827338"/>
            <a:ext cx="12065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2000">
                <a:solidFill>
                  <a:schemeClr val="accent2"/>
                </a:solidFill>
                <a:latin typeface="Comic Sans MS" panose="030F0702030302020204" pitchFamily="66" charset="0"/>
                <a:ea typeface="Gulim" pitchFamily="34" charset="-127"/>
              </a:rPr>
              <a:t>Client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altLang="ko-KR" sz="2000">
                <a:solidFill>
                  <a:schemeClr val="accent2"/>
                </a:solidFill>
                <a:latin typeface="Comic Sans MS" panose="030F0702030302020204" pitchFamily="66" charset="0"/>
                <a:ea typeface="Gulim" pitchFamily="34" charset="-127"/>
              </a:rPr>
              <a:t>process</a:t>
            </a:r>
            <a:endParaRPr lang="en-US" altLang="ko-KR" sz="2000">
              <a:solidFill>
                <a:schemeClr val="accent2"/>
              </a:solidFill>
              <a:ea typeface="Gulim" pitchFamily="34" charset="-127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575300" y="5113339"/>
            <a:ext cx="1625600" cy="5095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5611813" y="5045075"/>
            <a:ext cx="15414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ko-KR" sz="1800">
                <a:solidFill>
                  <a:schemeClr val="bg1"/>
                </a:solidFill>
                <a:latin typeface="Comic Sans MS" panose="030F0702030302020204" pitchFamily="66" charset="0"/>
                <a:ea typeface="Gulim" pitchFamily="34" charset="-127"/>
              </a:rPr>
              <a:t>client UDP socket</a:t>
            </a:r>
            <a:endParaRPr lang="en-US" altLang="ko-KR" sz="1800">
              <a:ea typeface="Gulim" pitchFamily="34" charset="-127"/>
            </a:endParaRP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flipV="1">
            <a:off x="6759575" y="5592764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9" y="188913"/>
            <a:ext cx="8353425" cy="1143000"/>
          </a:xfrm>
        </p:spPr>
        <p:txBody>
          <a:bodyPr/>
          <a:lstStyle/>
          <a:p>
            <a:r>
              <a:rPr lang="en-US" altLang="ko-KR" sz="3600">
                <a:latin typeface="Tahoma" panose="020B0604030504040204" pitchFamily="34" charset="0"/>
                <a:ea typeface="Gulim" pitchFamily="34" charset="-127"/>
              </a:rPr>
              <a:t>Client/server socket interaction: UDP</a:t>
            </a:r>
            <a:endParaRPr lang="en-US" altLang="ko-KR" smtClean="0">
              <a:latin typeface="Tahoma" panose="020B0604030504040204" pitchFamily="34" charset="0"/>
              <a:ea typeface="Gulim" pitchFamily="34" charset="-127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00351" y="4365626"/>
            <a:ext cx="5421313" cy="1506538"/>
            <a:chOff x="804" y="2750"/>
            <a:chExt cx="3415" cy="949"/>
          </a:xfrm>
        </p:grpSpPr>
        <p:sp>
          <p:nvSpPr>
            <p:cNvPr id="40988" name="Freeform 4"/>
            <p:cNvSpPr>
              <a:spLocks/>
            </p:cNvSpPr>
            <p:nvPr/>
          </p:nvSpPr>
          <p:spPr bwMode="auto">
            <a:xfrm>
              <a:off x="804" y="2750"/>
              <a:ext cx="552" cy="291"/>
            </a:xfrm>
            <a:custGeom>
              <a:avLst/>
              <a:gdLst>
                <a:gd name="T0" fmla="*/ 694 w 492"/>
                <a:gd name="T1" fmla="*/ 859 h 2112"/>
                <a:gd name="T2" fmla="*/ 694 w 492"/>
                <a:gd name="T3" fmla="*/ 922 h 2112"/>
                <a:gd name="T4" fmla="*/ 0 w 492"/>
                <a:gd name="T5" fmla="*/ 922 h 2112"/>
                <a:gd name="T6" fmla="*/ 0 w 492"/>
                <a:gd name="T7" fmla="*/ 0 h 2112"/>
                <a:gd name="T8" fmla="*/ 568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0989" name="Text Box 5"/>
            <p:cNvSpPr txBox="1">
              <a:spLocks noChangeArrowheads="1"/>
            </p:cNvSpPr>
            <p:nvPr/>
          </p:nvSpPr>
          <p:spPr bwMode="auto">
            <a:xfrm>
              <a:off x="3509" y="3369"/>
              <a:ext cx="71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close</a:t>
              </a:r>
            </a:p>
            <a:p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clientSocket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  <p:sp>
          <p:nvSpPr>
            <p:cNvPr id="40990" name="Line 6"/>
            <p:cNvSpPr>
              <a:spLocks noChangeShapeType="1"/>
            </p:cNvSpPr>
            <p:nvPr/>
          </p:nvSpPr>
          <p:spPr bwMode="auto">
            <a:xfrm>
              <a:off x="3936" y="3318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0964" name="Text Box 7"/>
          <p:cNvSpPr txBox="1">
            <a:spLocks noChangeArrowheads="1"/>
          </p:cNvSpPr>
          <p:nvPr/>
        </p:nvSpPr>
        <p:spPr bwMode="auto">
          <a:xfrm>
            <a:off x="2209801" y="1314450"/>
            <a:ext cx="3192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ko-KR">
                <a:latin typeface="Tahoma" panose="020B0604030504040204" pitchFamily="34" charset="0"/>
                <a:ea typeface="Gulim" pitchFamily="34" charset="-127"/>
              </a:rPr>
              <a:t>Server </a:t>
            </a:r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(running on </a:t>
            </a:r>
            <a:r>
              <a:rPr lang="en-US" altLang="ko-KR" sz="1800" b="1">
                <a:latin typeface="Tahoma" panose="020B0604030504040204" pitchFamily="34" charset="0"/>
                <a:ea typeface="Gulim" pitchFamily="34" charset="-127"/>
              </a:rPr>
              <a:t>hostid</a:t>
            </a:r>
            <a:r>
              <a:rPr lang="en-US" altLang="ko-KR" sz="1800">
                <a:latin typeface="Tahoma" panose="020B0604030504040204" pitchFamily="34" charset="0"/>
                <a:ea typeface="Gulim" pitchFamily="34" charset="-127"/>
              </a:rPr>
              <a:t>)</a:t>
            </a:r>
            <a:endParaRPr lang="en-US" altLang="ko-KR">
              <a:latin typeface="Tahoma" panose="020B0604030504040204" pitchFamily="34" charset="0"/>
              <a:ea typeface="Gulim" pitchFamily="34" charset="-127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056439" y="3933826"/>
            <a:ext cx="1406525" cy="1357313"/>
            <a:chOff x="3485" y="2478"/>
            <a:chExt cx="886" cy="855"/>
          </a:xfrm>
        </p:grpSpPr>
        <p:sp>
          <p:nvSpPr>
            <p:cNvPr id="40986" name="Text Box 9"/>
            <p:cNvSpPr txBox="1">
              <a:spLocks noChangeArrowheads="1"/>
            </p:cNvSpPr>
            <p:nvPr/>
          </p:nvSpPr>
          <p:spPr bwMode="auto">
            <a:xfrm>
              <a:off x="3485" y="3003"/>
              <a:ext cx="88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read reply from</a:t>
              </a:r>
            </a:p>
            <a:p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clientSocket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  <p:sp>
          <p:nvSpPr>
            <p:cNvPr id="40987" name="Line 10"/>
            <p:cNvSpPr>
              <a:spLocks noChangeShapeType="1"/>
            </p:cNvSpPr>
            <p:nvPr/>
          </p:nvSpPr>
          <p:spPr bwMode="auto">
            <a:xfrm>
              <a:off x="3864" y="2478"/>
              <a:ext cx="0" cy="5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524375" y="1333500"/>
            <a:ext cx="5284788" cy="2597150"/>
            <a:chOff x="1890" y="840"/>
            <a:chExt cx="3329" cy="1636"/>
          </a:xfrm>
        </p:grpSpPr>
        <p:grpSp>
          <p:nvGrpSpPr>
            <p:cNvPr id="40979" name="Group 12"/>
            <p:cNvGrpSpPr>
              <a:grpSpLocks/>
            </p:cNvGrpSpPr>
            <p:nvPr/>
          </p:nvGrpSpPr>
          <p:grpSpPr bwMode="auto">
            <a:xfrm>
              <a:off x="3389" y="1340"/>
              <a:ext cx="1029" cy="469"/>
              <a:chOff x="3233" y="1850"/>
              <a:chExt cx="1029" cy="469"/>
            </a:xfrm>
          </p:grpSpPr>
          <p:sp>
            <p:nvSpPr>
              <p:cNvPr id="40984" name="Text Box 13"/>
              <p:cNvSpPr txBox="1">
                <a:spLocks noChangeArrowheads="1"/>
              </p:cNvSpPr>
              <p:nvPr/>
            </p:nvSpPr>
            <p:spPr bwMode="auto">
              <a:xfrm>
                <a:off x="3233" y="1850"/>
                <a:ext cx="811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create socket,</a:t>
                </a:r>
              </a:p>
              <a:p>
                <a:endParaRPr lang="ko-KR" altLang="en-US">
                  <a:latin typeface="Tahoma" panose="020B0604030504040204" pitchFamily="34" charset="0"/>
                  <a:ea typeface="Gulim" pitchFamily="34" charset="-127"/>
                </a:endParaRPr>
              </a:p>
            </p:txBody>
          </p:sp>
          <p:sp>
            <p:nvSpPr>
              <p:cNvPr id="40985" name="Text Box 14"/>
              <p:cNvSpPr txBox="1">
                <a:spLocks noChangeArrowheads="1"/>
              </p:cNvSpPr>
              <p:nvPr/>
            </p:nvSpPr>
            <p:spPr bwMode="auto">
              <a:xfrm>
                <a:off x="3241" y="1989"/>
                <a:ext cx="102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ko-KR" sz="1400">
                    <a:solidFill>
                      <a:srgbClr val="FF0000"/>
                    </a:solidFill>
                    <a:latin typeface="Tahoma" panose="020B0604030504040204" pitchFamily="34" charset="0"/>
                    <a:ea typeface="Gulim" pitchFamily="34" charset="-127"/>
                  </a:rPr>
                  <a:t>clientSocket = </a:t>
                </a:r>
              </a:p>
              <a:p>
                <a:r>
                  <a:rPr lang="en-US" altLang="ko-KR" sz="1400">
                    <a:solidFill>
                      <a:srgbClr val="FF0000"/>
                    </a:solidFill>
                    <a:latin typeface="Tahoma" panose="020B0604030504040204" pitchFamily="34" charset="0"/>
                    <a:ea typeface="Gulim" pitchFamily="34" charset="-127"/>
                  </a:rPr>
                  <a:t>DatagramSocket()</a:t>
                </a:r>
                <a:endParaRPr lang="en-US" altLang="ko-KR">
                  <a:latin typeface="Tahoma" panose="020B0604030504040204" pitchFamily="34" charset="0"/>
                  <a:ea typeface="Gulim" pitchFamily="34" charset="-127"/>
                </a:endParaRPr>
              </a:p>
            </p:txBody>
          </p:sp>
        </p:grpSp>
        <p:sp>
          <p:nvSpPr>
            <p:cNvPr id="40980" name="Text Box 15"/>
            <p:cNvSpPr txBox="1">
              <a:spLocks noChangeArrowheads="1"/>
            </p:cNvSpPr>
            <p:nvPr/>
          </p:nvSpPr>
          <p:spPr bwMode="auto">
            <a:xfrm>
              <a:off x="3333" y="840"/>
              <a:ext cx="5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ko-KR">
                  <a:latin typeface="Tahoma" panose="020B0604030504040204" pitchFamily="34" charset="0"/>
                  <a:ea typeface="Gulim" pitchFamily="34" charset="-127"/>
                </a:rPr>
                <a:t>Client</a:t>
              </a:r>
            </a:p>
          </p:txBody>
        </p:sp>
        <p:sp>
          <p:nvSpPr>
            <p:cNvPr id="40981" name="Text Box 16"/>
            <p:cNvSpPr txBox="1">
              <a:spLocks noChangeArrowheads="1"/>
            </p:cNvSpPr>
            <p:nvPr/>
          </p:nvSpPr>
          <p:spPr bwMode="auto">
            <a:xfrm>
              <a:off x="3389" y="2011"/>
              <a:ext cx="183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Create, address (</a:t>
              </a:r>
              <a:r>
                <a:rPr lang="en-US" altLang="ko-KR" sz="1400" b="1">
                  <a:latin typeface="Tahoma" panose="020B0604030504040204" pitchFamily="34" charset="0"/>
                  <a:ea typeface="Gulim" pitchFamily="34" charset="-127"/>
                </a:rPr>
                <a:t>hostid, port=x,</a:t>
              </a:r>
              <a:endParaRPr lang="en-US" altLang="ko-KR" sz="1400">
                <a:latin typeface="Tahoma" panose="020B0604030504040204" pitchFamily="34" charset="0"/>
                <a:ea typeface="Gulim" pitchFamily="34" charset="-127"/>
              </a:endParaRPr>
            </a:p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send datagram request </a:t>
              </a:r>
            </a:p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using </a:t>
              </a:r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clientSocket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  <p:sp>
          <p:nvSpPr>
            <p:cNvPr id="40982" name="Line 17"/>
            <p:cNvSpPr>
              <a:spLocks noChangeShapeType="1"/>
            </p:cNvSpPr>
            <p:nvPr/>
          </p:nvSpPr>
          <p:spPr bwMode="auto">
            <a:xfrm>
              <a:off x="3828" y="1830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0983" name="Line 18"/>
            <p:cNvSpPr>
              <a:spLocks noChangeShapeType="1"/>
            </p:cNvSpPr>
            <p:nvPr/>
          </p:nvSpPr>
          <p:spPr bwMode="auto">
            <a:xfrm flipH="1">
              <a:off x="1890" y="2208"/>
              <a:ext cx="1518" cy="2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827338" y="2076452"/>
            <a:ext cx="1722438" cy="2157413"/>
            <a:chOff x="821" y="1308"/>
            <a:chExt cx="1085" cy="1359"/>
          </a:xfrm>
        </p:grpSpPr>
        <p:grpSp>
          <p:nvGrpSpPr>
            <p:cNvPr id="40974" name="Group 20"/>
            <p:cNvGrpSpPr>
              <a:grpSpLocks/>
            </p:cNvGrpSpPr>
            <p:nvPr/>
          </p:nvGrpSpPr>
          <p:grpSpPr bwMode="auto">
            <a:xfrm>
              <a:off x="821" y="1308"/>
              <a:ext cx="1029" cy="717"/>
              <a:chOff x="329" y="1206"/>
              <a:chExt cx="1029" cy="717"/>
            </a:xfrm>
          </p:grpSpPr>
          <p:sp>
            <p:nvSpPr>
              <p:cNvPr id="40977" name="Text Box 21"/>
              <p:cNvSpPr txBox="1">
                <a:spLocks noChangeArrowheads="1"/>
              </p:cNvSpPr>
              <p:nvPr/>
            </p:nvSpPr>
            <p:spPr bwMode="auto">
              <a:xfrm>
                <a:off x="329" y="1206"/>
                <a:ext cx="1013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create socket,</a:t>
                </a:r>
              </a:p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port=</a:t>
                </a:r>
                <a:r>
                  <a:rPr lang="en-US" altLang="ko-KR" sz="1400" b="1">
                    <a:latin typeface="Tahoma" panose="020B0604030504040204" pitchFamily="34" charset="0"/>
                    <a:ea typeface="Gulim" pitchFamily="34" charset="-127"/>
                  </a:rPr>
                  <a:t>x</a:t>
                </a:r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, for</a:t>
                </a:r>
              </a:p>
              <a:p>
                <a:r>
                  <a:rPr lang="en-US" altLang="ko-KR" sz="1400">
                    <a:latin typeface="Tahoma" panose="020B0604030504040204" pitchFamily="34" charset="0"/>
                    <a:ea typeface="Gulim" pitchFamily="34" charset="-127"/>
                  </a:rPr>
                  <a:t>incoming request:</a:t>
                </a:r>
                <a:endParaRPr lang="en-US" altLang="ko-KR">
                  <a:latin typeface="Tahoma" panose="020B0604030504040204" pitchFamily="34" charset="0"/>
                  <a:ea typeface="Gulim" pitchFamily="34" charset="-127"/>
                </a:endParaRPr>
              </a:p>
            </p:txBody>
          </p:sp>
          <p:sp>
            <p:nvSpPr>
              <p:cNvPr id="40978" name="Text Box 22"/>
              <p:cNvSpPr txBox="1">
                <a:spLocks noChangeArrowheads="1"/>
              </p:cNvSpPr>
              <p:nvPr/>
            </p:nvSpPr>
            <p:spPr bwMode="auto">
              <a:xfrm>
                <a:off x="337" y="1593"/>
                <a:ext cx="102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ko-KR" sz="1400">
                    <a:solidFill>
                      <a:srgbClr val="FF0000"/>
                    </a:solidFill>
                    <a:latin typeface="Tahoma" panose="020B0604030504040204" pitchFamily="34" charset="0"/>
                    <a:ea typeface="Gulim" pitchFamily="34" charset="-127"/>
                  </a:rPr>
                  <a:t>serverSocket = </a:t>
                </a:r>
              </a:p>
              <a:p>
                <a:r>
                  <a:rPr lang="en-US" altLang="ko-KR" sz="1400">
                    <a:solidFill>
                      <a:srgbClr val="FF0000"/>
                    </a:solidFill>
                    <a:latin typeface="Tahoma" panose="020B0604030504040204" pitchFamily="34" charset="0"/>
                    <a:ea typeface="Gulim" pitchFamily="34" charset="-127"/>
                  </a:rPr>
                  <a:t>DatagramSocket()</a:t>
                </a:r>
                <a:endParaRPr lang="en-US" altLang="ko-KR">
                  <a:latin typeface="Tahoma" panose="020B0604030504040204" pitchFamily="34" charset="0"/>
                  <a:ea typeface="Gulim" pitchFamily="34" charset="-127"/>
                </a:endParaRPr>
              </a:p>
            </p:txBody>
          </p:sp>
        </p:grpSp>
        <p:sp>
          <p:nvSpPr>
            <p:cNvPr id="40975" name="Line 23"/>
            <p:cNvSpPr>
              <a:spLocks noChangeShapeType="1"/>
            </p:cNvSpPr>
            <p:nvPr/>
          </p:nvSpPr>
          <p:spPr bwMode="auto">
            <a:xfrm>
              <a:off x="1284" y="1998"/>
              <a:ext cx="0" cy="36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0976" name="Text Box 24"/>
            <p:cNvSpPr txBox="1">
              <a:spLocks noChangeArrowheads="1"/>
            </p:cNvSpPr>
            <p:nvPr/>
          </p:nvSpPr>
          <p:spPr bwMode="auto">
            <a:xfrm>
              <a:off x="893" y="2337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read request from</a:t>
              </a:r>
            </a:p>
            <a:p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serverSocket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2951163" y="4229102"/>
            <a:ext cx="3973512" cy="1366838"/>
            <a:chOff x="899" y="2664"/>
            <a:chExt cx="2503" cy="861"/>
          </a:xfrm>
        </p:grpSpPr>
        <p:sp>
          <p:nvSpPr>
            <p:cNvPr id="40971" name="Text Box 26"/>
            <p:cNvSpPr txBox="1">
              <a:spLocks noChangeArrowheads="1"/>
            </p:cNvSpPr>
            <p:nvPr/>
          </p:nvSpPr>
          <p:spPr bwMode="auto">
            <a:xfrm>
              <a:off x="899" y="2788"/>
              <a:ext cx="911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write reply to</a:t>
              </a:r>
            </a:p>
            <a:p>
              <a:r>
                <a:rPr lang="en-US" altLang="ko-KR" sz="1400">
                  <a:solidFill>
                    <a:srgbClr val="FF0000"/>
                  </a:solidFill>
                  <a:latin typeface="Tahoma" panose="020B0604030504040204" pitchFamily="34" charset="0"/>
                  <a:ea typeface="Gulim" pitchFamily="34" charset="-127"/>
                </a:rPr>
                <a:t>serverSocket</a:t>
              </a:r>
            </a:p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specifying client</a:t>
              </a:r>
            </a:p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host address,</a:t>
              </a:r>
            </a:p>
            <a:p>
              <a:r>
                <a:rPr lang="en-US" altLang="ko-KR" sz="1400">
                  <a:latin typeface="Tahoma" panose="020B0604030504040204" pitchFamily="34" charset="0"/>
                  <a:ea typeface="Gulim" pitchFamily="34" charset="-127"/>
                </a:rPr>
                <a:t>port umber</a:t>
              </a:r>
              <a:endParaRPr lang="en-US" altLang="ko-KR">
                <a:latin typeface="Tahoma" panose="020B0604030504040204" pitchFamily="34" charset="0"/>
                <a:ea typeface="Gulim" pitchFamily="34" charset="-127"/>
              </a:endParaRPr>
            </a:p>
          </p:txBody>
        </p:sp>
        <p:sp>
          <p:nvSpPr>
            <p:cNvPr id="40972" name="Line 27"/>
            <p:cNvSpPr>
              <a:spLocks noChangeShapeType="1"/>
            </p:cNvSpPr>
            <p:nvPr/>
          </p:nvSpPr>
          <p:spPr bwMode="auto">
            <a:xfrm>
              <a:off x="1302" y="2664"/>
              <a:ext cx="0" cy="19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0973" name="Line 28"/>
            <p:cNvSpPr>
              <a:spLocks noChangeShapeType="1"/>
            </p:cNvSpPr>
            <p:nvPr/>
          </p:nvSpPr>
          <p:spPr bwMode="auto">
            <a:xfrm>
              <a:off x="1866" y="2970"/>
              <a:ext cx="1536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7636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15888"/>
            <a:ext cx="7772400" cy="844550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UDPClient.java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196975"/>
            <a:ext cx="8458200" cy="53276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import java.io.*;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import java.net.*;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class UDPClient {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 public static void main(String args[]) throws Exception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 {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BufferedReader inFromUser =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 new BufferedReader(new InputStreamReader(System.in));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 b="1">
                <a:latin typeface="Tahoma" panose="020B0604030504040204" pitchFamily="34" charset="0"/>
                <a:ea typeface="Gulim" pitchFamily="34" charset="-127"/>
              </a:rPr>
              <a:t> 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     DatagramSocket clientSocket = new DatagramSocket();</a:t>
            </a:r>
            <a:r>
              <a:rPr lang="en-US" altLang="ko-KR" sz="2000" b="1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 b="1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      InetAddress IPAddress = InetAddress.getByName("hostname");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byte[] sendData = new byte[1024];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byte[] receiveData = new byte[1024];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String sentence = inFromUser.readLine();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sendData = sentence.getBytes(); </a:t>
            </a:r>
            <a:endParaRPr lang="ko-KR" altLang="en-US" sz="2000">
              <a:latin typeface="Tahoma" panose="020B0604030504040204" pitchFamily="34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768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4451"/>
            <a:ext cx="7772400" cy="771525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UDPClient.java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1" y="1120775"/>
            <a:ext cx="8207375" cy="51879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ko-KR" altLang="en-US" sz="2000">
                <a:latin typeface="Tahoma" panose="020B0604030504040204" pitchFamily="34" charset="0"/>
                <a:ea typeface="Gulim" pitchFamily="34" charset="-127"/>
              </a:rPr>
              <a:t>      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DatagramPacket sendPacket = </a:t>
            </a:r>
            <a:b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         new DatagramPacket(sendData, sendData.length, IPAddress, 9876); </a:t>
            </a:r>
            <a:b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clientSocket.send(sendPacket);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DatagramPacket receivePacket =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 new DatagramPacket(receiveData, receiveData.length);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clientSocket.receive(receivePacket);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String modifiedSentence =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new String(receivePacket.getData());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System.out.println("FROM SERVER:" + modifiedSentence);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	 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clientSocket.close(); </a:t>
            </a:r>
            <a:b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 }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}</a:t>
            </a:r>
            <a:endParaRPr lang="ko-KR" altLang="en-US" sz="2000">
              <a:latin typeface="Tahoma" panose="020B0604030504040204" pitchFamily="34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68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3584576" y="2641601"/>
            <a:ext cx="498951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4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763886"/>
              </p:ext>
            </p:extLst>
          </p:nvPr>
        </p:nvGraphicFramePr>
        <p:xfrm>
          <a:off x="1510143" y="1759530"/>
          <a:ext cx="9545783" cy="3851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2042">
                  <a:extLst>
                    <a:ext uri="{9D8B030D-6E8A-4147-A177-3AD203B41FA5}">
                      <a16:colId xmlns:a16="http://schemas.microsoft.com/office/drawing/2014/main" val="3054461368"/>
                    </a:ext>
                  </a:extLst>
                </a:gridCol>
                <a:gridCol w="658549">
                  <a:extLst>
                    <a:ext uri="{9D8B030D-6E8A-4147-A177-3AD203B41FA5}">
                      <a16:colId xmlns:a16="http://schemas.microsoft.com/office/drawing/2014/main" val="1894237365"/>
                    </a:ext>
                  </a:extLst>
                </a:gridCol>
                <a:gridCol w="658549">
                  <a:extLst>
                    <a:ext uri="{9D8B030D-6E8A-4147-A177-3AD203B41FA5}">
                      <a16:colId xmlns:a16="http://schemas.microsoft.com/office/drawing/2014/main" val="3575617625"/>
                    </a:ext>
                  </a:extLst>
                </a:gridCol>
                <a:gridCol w="658549">
                  <a:extLst>
                    <a:ext uri="{9D8B030D-6E8A-4147-A177-3AD203B41FA5}">
                      <a16:colId xmlns:a16="http://schemas.microsoft.com/office/drawing/2014/main" val="4070205832"/>
                    </a:ext>
                  </a:extLst>
                </a:gridCol>
                <a:gridCol w="657490">
                  <a:extLst>
                    <a:ext uri="{9D8B030D-6E8A-4147-A177-3AD203B41FA5}">
                      <a16:colId xmlns:a16="http://schemas.microsoft.com/office/drawing/2014/main" val="3286247678"/>
                    </a:ext>
                  </a:extLst>
                </a:gridCol>
                <a:gridCol w="657490">
                  <a:extLst>
                    <a:ext uri="{9D8B030D-6E8A-4147-A177-3AD203B41FA5}">
                      <a16:colId xmlns:a16="http://schemas.microsoft.com/office/drawing/2014/main" val="3406357760"/>
                    </a:ext>
                  </a:extLst>
                </a:gridCol>
                <a:gridCol w="657490">
                  <a:extLst>
                    <a:ext uri="{9D8B030D-6E8A-4147-A177-3AD203B41FA5}">
                      <a16:colId xmlns:a16="http://schemas.microsoft.com/office/drawing/2014/main" val="3877424571"/>
                    </a:ext>
                  </a:extLst>
                </a:gridCol>
                <a:gridCol w="657490">
                  <a:extLst>
                    <a:ext uri="{9D8B030D-6E8A-4147-A177-3AD203B41FA5}">
                      <a16:colId xmlns:a16="http://schemas.microsoft.com/office/drawing/2014/main" val="3537105399"/>
                    </a:ext>
                  </a:extLst>
                </a:gridCol>
                <a:gridCol w="657490">
                  <a:extLst>
                    <a:ext uri="{9D8B030D-6E8A-4147-A177-3AD203B41FA5}">
                      <a16:colId xmlns:a16="http://schemas.microsoft.com/office/drawing/2014/main" val="1322333051"/>
                    </a:ext>
                  </a:extLst>
                </a:gridCol>
                <a:gridCol w="657490">
                  <a:extLst>
                    <a:ext uri="{9D8B030D-6E8A-4147-A177-3AD203B41FA5}">
                      <a16:colId xmlns:a16="http://schemas.microsoft.com/office/drawing/2014/main" val="2659835134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033289746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2608995881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1590821765"/>
                    </a:ext>
                  </a:extLst>
                </a:gridCol>
              </a:tblGrid>
              <a:tr h="11210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13010200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PO12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630760"/>
                  </a:ext>
                </a:extLst>
              </a:tr>
              <a:tr h="5460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CO1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2356010"/>
                  </a:ext>
                </a:extLst>
              </a:tr>
              <a:tr h="5460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CO2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3511382"/>
                  </a:ext>
                </a:extLst>
              </a:tr>
              <a:tr h="5460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CO3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8830434"/>
                  </a:ext>
                </a:extLst>
              </a:tr>
              <a:tr h="5460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CO4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4246826"/>
                  </a:ext>
                </a:extLst>
              </a:tr>
              <a:tr h="5460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CO5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613433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466023" y="949163"/>
            <a:ext cx="1226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latin typeface="Cambria" panose="02040503050406030204" pitchFamily="18" charset="0"/>
                <a:ea typeface="Calibri" panose="020F0502020204030204" pitchFamily="34" charset="0"/>
                <a:cs typeface="Mangal"/>
              </a:rPr>
              <a:t>Mapping: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03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88914"/>
            <a:ext cx="7772400" cy="803275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UDPServer.java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196976"/>
            <a:ext cx="8496300" cy="55165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import java.io.*;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import java.net.*;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class UDPServer {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public static void main(String args[]) throws Exception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 {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DatagramSocket serverSocket = new DatagramSocket(9876);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byte[] receiveData = new byte[1024];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byte[] sendData  = new byte[1024];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while(true)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 {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 DatagramPacket receivePacket =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    new DatagramPacket(receiveData, receiveData.length);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 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serverSocket.receive(receivePacket);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    String sentence = new String(receivePacket.getData()); </a:t>
            </a:r>
            <a:endParaRPr lang="ko-KR" altLang="en-US" sz="2000">
              <a:latin typeface="Tahoma" panose="020B0604030504040204" pitchFamily="34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38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23863"/>
            <a:ext cx="7772400" cy="844550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UDPServer.java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27188"/>
            <a:ext cx="9144000" cy="47545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ko-KR" altLang="en-US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ko-KR" altLang="en-US" sz="2000">
                <a:latin typeface="Tahoma" panose="020B0604030504040204" pitchFamily="34" charset="0"/>
                <a:ea typeface="Gulim" pitchFamily="34" charset="-127"/>
              </a:rPr>
            </a:br>
            <a:r>
              <a:rPr lang="ko-KR" altLang="en-US" sz="2000">
                <a:latin typeface="Tahoma" panose="020B0604030504040204" pitchFamily="34" charset="0"/>
                <a:ea typeface="Gulim" pitchFamily="34" charset="-127"/>
              </a:rPr>
              <a:t>   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InetAddress IPAddress = receivePacket.getAddress();</a:t>
            </a: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 int port = receivePacket.getPort();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 String capitalizedSentence = sentence.toUpperCase();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  sendData = capitalizedSentence.getBytes();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 DatagramPacket sendPacket =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  new DatagramPacket(sendData, sendData.length, IPAddress, port);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r>
              <a:rPr lang="en-US" altLang="ko-KR" sz="2000" b="1">
                <a:latin typeface="Tahoma" panose="020B0604030504040204" pitchFamily="34" charset="0"/>
                <a:ea typeface="Gulim" pitchFamily="34" charset="-127"/>
              </a:rPr>
              <a:t>    </a:t>
            </a:r>
            <a:r>
              <a:rPr lang="en-US" altLang="ko-KR" sz="2000" b="1">
                <a:solidFill>
                  <a:srgbClr val="FF0000"/>
                </a:solidFill>
                <a:latin typeface="Tahoma" panose="020B0604030504040204" pitchFamily="34" charset="0"/>
                <a:ea typeface="Gulim" pitchFamily="34" charset="-127"/>
              </a:rPr>
              <a:t>serverSocket.send(sendPacket);</a:t>
            </a:r>
            <a:r>
              <a:rPr lang="en-US" altLang="ko-KR" sz="2000" b="1">
                <a:latin typeface="Tahoma" panose="020B0604030504040204" pitchFamily="34" charset="0"/>
                <a:ea typeface="Gulim" pitchFamily="34" charset="-127"/>
              </a:rPr>
              <a:t> </a:t>
            </a:r>
            <a:br>
              <a:rPr lang="en-US" altLang="ko-KR" sz="2000" b="1">
                <a:latin typeface="Tahoma" panose="020B0604030504040204" pitchFamily="34" charset="0"/>
                <a:ea typeface="Gulim" pitchFamily="34" charset="-127"/>
              </a:rPr>
            </a:br>
            <a:endParaRPr lang="en-US" altLang="ko-KR" sz="2000" b="1">
              <a:latin typeface="Tahoma" panose="020B0604030504040204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      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} </a:t>
            </a:r>
            <a:br>
              <a:rPr lang="en-US" altLang="ko-KR" sz="2000">
                <a:latin typeface="Tahoma" panose="020B0604030504040204" pitchFamily="34" charset="0"/>
                <a:ea typeface="Gulim" pitchFamily="34" charset="-127"/>
              </a:rPr>
            </a:br>
            <a:endParaRPr lang="ko-KR" altLang="en-US" sz="2000">
              <a:latin typeface="Tahoma" panose="020B0604030504040204" pitchFamily="34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060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UDP code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UDPEchoServer.java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Simple UDP Echo server.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Test using nc as the client (netcat):</a:t>
            </a:r>
          </a:p>
          <a:p>
            <a:pPr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&gt; nc –u hostname port</a:t>
            </a:r>
            <a:endParaRPr lang="en-US" altLang="en-US" b="1" u="sng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2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404813"/>
            <a:ext cx="7772400" cy="1143000"/>
          </a:xfrm>
        </p:spPr>
        <p:txBody>
          <a:bodyPr/>
          <a:lstStyle/>
          <a:p>
            <a:r>
              <a:rPr lang="en-US" altLang="ko-KR" smtClean="0">
                <a:latin typeface="Tahoma" panose="020B0604030504040204" pitchFamily="34" charset="0"/>
                <a:ea typeface="Gulim" pitchFamily="34" charset="-127"/>
              </a:rPr>
              <a:t>Socket functional calls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1390651"/>
            <a:ext cx="7580312" cy="4937125"/>
          </a:xfrm>
        </p:spPr>
        <p:txBody>
          <a:bodyPr>
            <a:normAutofit lnSpcReduction="10000"/>
          </a:bodyPr>
          <a:lstStyle/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socket (): Create a socket</a:t>
            </a:r>
          </a:p>
          <a:p>
            <a:r>
              <a:rPr lang="en-US" altLang="ko-KR" sz="2000">
                <a:latin typeface="Tahoma" panose="020B0604030504040204" pitchFamily="34" charset="0"/>
                <a:ea typeface="Gulim" pitchFamily="34" charset="-127"/>
              </a:rPr>
              <a:t>bind(): bind a socket to a local IP address and port #</a:t>
            </a:r>
          </a:p>
          <a:p>
            <a:endParaRPr lang="en-US" altLang="ko-KR" sz="2000">
              <a:latin typeface="Tahoma" panose="020B0604030504040204" pitchFamily="34" charset="0"/>
              <a:ea typeface="Gulim" pitchFamily="34" charset="-127"/>
            </a:endParaRPr>
          </a:p>
          <a:p>
            <a:r>
              <a:rPr lang="en-US" altLang="ko-KR" sz="2000">
                <a:solidFill>
                  <a:srgbClr val="0000FF"/>
                </a:solidFill>
                <a:latin typeface="Tahoma" panose="020B0604030504040204" pitchFamily="34" charset="0"/>
                <a:ea typeface="Gulim" pitchFamily="34" charset="-127"/>
              </a:rPr>
              <a:t>listen(): passively waiting for connections</a:t>
            </a:r>
            <a:endParaRPr lang="en-US" altLang="ko-KR" sz="2000">
              <a:latin typeface="Tahoma" panose="020B0604030504040204" pitchFamily="34" charset="0"/>
              <a:ea typeface="Gulim" pitchFamily="34" charset="-127"/>
            </a:endParaRPr>
          </a:p>
          <a:p>
            <a:r>
              <a:rPr lang="en-US" altLang="ko-KR" sz="2000">
                <a:solidFill>
                  <a:srgbClr val="0000FF"/>
                </a:solidFill>
                <a:latin typeface="Tahoma" panose="020B0604030504040204" pitchFamily="34" charset="0"/>
                <a:ea typeface="Gulim" pitchFamily="34" charset="-127"/>
              </a:rPr>
              <a:t>connect(): initiating connection to another socket</a:t>
            </a:r>
          </a:p>
          <a:p>
            <a:r>
              <a:rPr lang="en-US" altLang="ko-KR" sz="2000">
                <a:solidFill>
                  <a:srgbClr val="0000FF"/>
                </a:solidFill>
                <a:latin typeface="Tahoma" panose="020B0604030504040204" pitchFamily="34" charset="0"/>
                <a:ea typeface="Gulim" pitchFamily="34" charset="-127"/>
              </a:rPr>
              <a:t>accept(): accept a new connection</a:t>
            </a:r>
          </a:p>
          <a:p>
            <a:endParaRPr lang="en-US" altLang="ko-KR" sz="2000">
              <a:solidFill>
                <a:srgbClr val="0000FF"/>
              </a:solidFill>
              <a:latin typeface="Tahoma" panose="020B0604030504040204" pitchFamily="34" charset="0"/>
              <a:ea typeface="Gulim" pitchFamily="34" charset="-127"/>
            </a:endParaRPr>
          </a:p>
          <a:p>
            <a:r>
              <a:rPr lang="en-US" altLang="ko-KR" sz="2000">
                <a:solidFill>
                  <a:srgbClr val="C00000"/>
                </a:solidFill>
                <a:latin typeface="Tahoma" panose="020B0604030504040204" pitchFamily="34" charset="0"/>
                <a:ea typeface="Gulim" pitchFamily="34" charset="-127"/>
              </a:rPr>
              <a:t>Write(): write data to a socket</a:t>
            </a:r>
          </a:p>
          <a:p>
            <a:r>
              <a:rPr lang="en-US" altLang="ko-KR" sz="2000">
                <a:solidFill>
                  <a:srgbClr val="C00000"/>
                </a:solidFill>
                <a:latin typeface="Tahoma" panose="020B0604030504040204" pitchFamily="34" charset="0"/>
                <a:ea typeface="Gulim" pitchFamily="34" charset="-127"/>
              </a:rPr>
              <a:t>Read(): read data from a socket</a:t>
            </a:r>
          </a:p>
          <a:p>
            <a:r>
              <a:rPr lang="en-US" altLang="ko-KR" sz="2000">
                <a:solidFill>
                  <a:srgbClr val="C00000"/>
                </a:solidFill>
                <a:latin typeface="Tahoma" panose="020B0604030504040204" pitchFamily="34" charset="0"/>
                <a:ea typeface="Gulim" pitchFamily="34" charset="-127"/>
              </a:rPr>
              <a:t>sendto(): send a datagram to another UDP socket</a:t>
            </a:r>
          </a:p>
          <a:p>
            <a:r>
              <a:rPr lang="en-US" altLang="ko-KR" sz="2000">
                <a:solidFill>
                  <a:srgbClr val="C00000"/>
                </a:solidFill>
                <a:latin typeface="Tahoma" panose="020B0604030504040204" pitchFamily="34" charset="0"/>
                <a:ea typeface="Gulim" pitchFamily="34" charset="-127"/>
              </a:rPr>
              <a:t>recvfrom(): read a datagram from a UDP socket</a:t>
            </a:r>
          </a:p>
          <a:p>
            <a:endParaRPr lang="en-US" altLang="ko-KR" sz="2000">
              <a:solidFill>
                <a:srgbClr val="C00000"/>
              </a:solidFill>
              <a:latin typeface="Tahoma" panose="020B0604030504040204" pitchFamily="34" charset="0"/>
              <a:ea typeface="Gulim" pitchFamily="34" charset="-127"/>
            </a:endParaRPr>
          </a:p>
          <a:p>
            <a:r>
              <a:rPr lang="en-US" altLang="ko-KR" sz="2000">
                <a:solidFill>
                  <a:schemeClr val="accent1"/>
                </a:solidFill>
                <a:latin typeface="Tahoma" panose="020B0604030504040204" pitchFamily="34" charset="0"/>
                <a:ea typeface="Gulim" pitchFamily="34" charset="-127"/>
              </a:rPr>
              <a:t>close(): close a socket (tear down the connection)</a:t>
            </a:r>
          </a:p>
        </p:txBody>
      </p:sp>
    </p:spTree>
    <p:extLst>
      <p:ext uri="{BB962C8B-B14F-4D97-AF65-F5344CB8AC3E}">
        <p14:creationId xmlns:p14="http://schemas.microsoft.com/office/powerpoint/2010/main" val="39634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 URL Class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Represents a Uniform Resource Locator</a:t>
            </a:r>
          </a:p>
          <a:p>
            <a:pPr lvl="1"/>
            <a:r>
              <a:rPr lang="en-US" altLang="en-US" smtClean="0"/>
              <a:t>scheme (protocol)</a:t>
            </a:r>
          </a:p>
          <a:p>
            <a:pPr lvl="1"/>
            <a:r>
              <a:rPr lang="en-US" altLang="en-US" smtClean="0"/>
              <a:t>hostname</a:t>
            </a:r>
          </a:p>
          <a:p>
            <a:pPr lvl="1"/>
            <a:r>
              <a:rPr lang="en-US" altLang="en-US" smtClean="0"/>
              <a:t>port</a:t>
            </a:r>
          </a:p>
          <a:p>
            <a:pPr lvl="1"/>
            <a:r>
              <a:rPr lang="en-US" altLang="en-US" smtClean="0"/>
              <a:t>path</a:t>
            </a:r>
          </a:p>
          <a:p>
            <a:pPr lvl="1"/>
            <a:r>
              <a:rPr lang="en-US" altLang="en-US" smtClean="0"/>
              <a:t>query string</a:t>
            </a:r>
          </a:p>
        </p:txBody>
      </p:sp>
    </p:spTree>
    <p:extLst>
      <p:ext uri="{BB962C8B-B14F-4D97-AF65-F5344CB8AC3E}">
        <p14:creationId xmlns:p14="http://schemas.microsoft.com/office/powerpoint/2010/main" val="363360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Parsing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81200"/>
            <a:ext cx="8839200" cy="4114800"/>
          </a:xfrm>
        </p:spPr>
        <p:txBody>
          <a:bodyPr/>
          <a:lstStyle/>
          <a:p>
            <a:r>
              <a:rPr lang="en-US" altLang="en-US" sz="2400"/>
              <a:t>You can use a URL object as a </a:t>
            </a:r>
            <a:r>
              <a:rPr lang="en-US" altLang="en-US" sz="2400" i="1"/>
              <a:t>parser</a:t>
            </a:r>
            <a:r>
              <a:rPr lang="en-US" altLang="en-US" sz="2400"/>
              <a:t>:</a:t>
            </a:r>
          </a:p>
          <a:p>
            <a:endParaRPr lang="en-US" altLang="en-US" smtClean="0"/>
          </a:p>
          <a:p>
            <a:pPr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URL u = new URL(“http://www.cs.unr.edu/”);</a:t>
            </a:r>
          </a:p>
          <a:p>
            <a:pPr>
              <a:buFontTx/>
              <a:buNone/>
            </a:pPr>
            <a:endParaRPr lang="en-US" altLang="en-US" sz="24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System.out.println(“Proto:” + u.getProtocol());</a:t>
            </a:r>
          </a:p>
          <a:p>
            <a:pPr>
              <a:buFontTx/>
              <a:buNone/>
            </a:pPr>
            <a:endParaRPr lang="en-US" altLang="en-US" sz="24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System.out.println(“File:” + u.getFile());</a:t>
            </a:r>
          </a:p>
        </p:txBody>
      </p:sp>
    </p:spTree>
    <p:extLst>
      <p:ext uri="{BB962C8B-B14F-4D97-AF65-F5344CB8AC3E}">
        <p14:creationId xmlns:p14="http://schemas.microsoft.com/office/powerpoint/2010/main" val="21239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URL construction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6876" y="1600200"/>
            <a:ext cx="9001125" cy="4648200"/>
          </a:xfrm>
        </p:spPr>
        <p:txBody>
          <a:bodyPr/>
          <a:lstStyle/>
          <a:p>
            <a:r>
              <a:rPr lang="en-US" altLang="en-US" sz="2400"/>
              <a:t>You can also build a URL by setting each part individually:</a:t>
            </a:r>
          </a:p>
          <a:p>
            <a:endParaRPr lang="en-US" altLang="en-US" smtClean="0"/>
          </a:p>
          <a:p>
            <a:pPr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URL u = new URL(“http”, 								 www.cs.unr.edu,80,”/~mgunes/”);</a:t>
            </a:r>
          </a:p>
          <a:p>
            <a:pPr>
              <a:buFontTx/>
              <a:buNone/>
            </a:pPr>
            <a:endParaRPr lang="en-US" altLang="en-US" sz="24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System.out.println(“URL:” + u.toExternalForm());</a:t>
            </a:r>
          </a:p>
          <a:p>
            <a:pPr>
              <a:buFontTx/>
              <a:buNone/>
            </a:pPr>
            <a:endParaRPr lang="en-US" altLang="en-US" sz="24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System.out.println(“URL: “ + u);</a:t>
            </a:r>
          </a:p>
          <a:p>
            <a:pPr>
              <a:buFontTx/>
              <a:buNone/>
            </a:pPr>
            <a:endParaRPr lang="en-US" altLang="en-US" sz="24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76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Retrieving URL contents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38250"/>
            <a:ext cx="8324850" cy="5010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2400"/>
              <a:t>URL objects can retrieve the documents they refer to!</a:t>
            </a:r>
          </a:p>
          <a:p>
            <a:pPr lvl="1">
              <a:spcBef>
                <a:spcPts val="600"/>
              </a:spcBef>
            </a:pPr>
            <a:r>
              <a:rPr lang="en-US" altLang="en-US" sz="2000"/>
              <a:t>actually this depends on the protocol part of the URL.</a:t>
            </a:r>
          </a:p>
          <a:p>
            <a:pPr lvl="1">
              <a:spcBef>
                <a:spcPts val="600"/>
              </a:spcBef>
            </a:pPr>
            <a:r>
              <a:rPr lang="en-US" altLang="en-US" sz="2000"/>
              <a:t>HTTP is supported</a:t>
            </a:r>
          </a:p>
          <a:p>
            <a:pPr lvl="1">
              <a:spcBef>
                <a:spcPts val="600"/>
              </a:spcBef>
            </a:pPr>
            <a:r>
              <a:rPr lang="en-US" altLang="en-US" sz="2000"/>
              <a:t>File is supported (“file://c:\foo.html”)</a:t>
            </a:r>
          </a:p>
          <a:p>
            <a:pPr lvl="1">
              <a:spcBef>
                <a:spcPts val="600"/>
              </a:spcBef>
            </a:pPr>
            <a:r>
              <a:rPr lang="en-US" altLang="en-US" sz="2000"/>
              <a:t>You can get “Protocol Handlers” for other protocols.</a:t>
            </a:r>
          </a:p>
          <a:p>
            <a:pPr lvl="1">
              <a:spcBef>
                <a:spcPts val="600"/>
              </a:spcBef>
            </a:pPr>
            <a:endParaRPr lang="en-US" altLang="en-US" sz="2000"/>
          </a:p>
          <a:p>
            <a:pPr>
              <a:spcBef>
                <a:spcPts val="600"/>
              </a:spcBef>
            </a:pPr>
            <a:r>
              <a:rPr lang="en-US" altLang="en-US" sz="2400"/>
              <a:t>There are a number of ways to do this:</a:t>
            </a:r>
          </a:p>
          <a:p>
            <a:pPr lvl="2">
              <a:spcBef>
                <a:spcPts val="1800"/>
              </a:spcBef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Object getContent();</a:t>
            </a:r>
          </a:p>
          <a:p>
            <a:pPr lvl="2">
              <a:spcBef>
                <a:spcPts val="1800"/>
              </a:spcBef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InputStream openStream();</a:t>
            </a:r>
          </a:p>
          <a:p>
            <a:pPr lvl="2">
              <a:spcBef>
                <a:spcPts val="1800"/>
              </a:spcBef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URLConnection openConnection();</a:t>
            </a:r>
          </a:p>
        </p:txBody>
      </p:sp>
    </p:spTree>
    <p:extLst>
      <p:ext uri="{BB962C8B-B14F-4D97-AF65-F5344CB8AC3E}">
        <p14:creationId xmlns:p14="http://schemas.microsoft.com/office/powerpoint/2010/main" val="319758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Getting Header Information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600200"/>
            <a:ext cx="8286750" cy="4648200"/>
          </a:xfrm>
        </p:spPr>
        <p:txBody>
          <a:bodyPr/>
          <a:lstStyle/>
          <a:p>
            <a:r>
              <a:rPr lang="en-US" altLang="en-US" sz="2400"/>
              <a:t>There are methods that return information extracted from response headers:</a:t>
            </a:r>
          </a:p>
          <a:p>
            <a:pPr lvl="2">
              <a:spcBef>
                <a:spcPts val="1200"/>
              </a:spcBef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String getContentType();</a:t>
            </a:r>
          </a:p>
          <a:p>
            <a:pPr lvl="2">
              <a:spcBef>
                <a:spcPts val="1200"/>
              </a:spcBef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String getContentLength();</a:t>
            </a:r>
          </a:p>
          <a:p>
            <a:pPr lvl="2">
              <a:spcBef>
                <a:spcPts val="1200"/>
              </a:spcBef>
              <a:buNone/>
            </a:pPr>
            <a:r>
              <a:rPr lang="en-US" altLang="en-US" b="1" smtClean="0">
                <a:solidFill>
                  <a:schemeClr val="tx2"/>
                </a:solidFill>
                <a:latin typeface="Courier New" panose="02070309020205020404" pitchFamily="49" charset="0"/>
              </a:rPr>
              <a:t>long getLastModified();</a:t>
            </a:r>
            <a:endParaRPr lang="en-US" altLang="en-US" sz="12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5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URLConnection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Represents the connection (not the URL itself).</a:t>
            </a:r>
          </a:p>
          <a:p>
            <a:endParaRPr lang="en-US" altLang="en-US" sz="2400"/>
          </a:p>
          <a:p>
            <a:r>
              <a:rPr lang="en-US" altLang="en-US" sz="2400"/>
              <a:t>More control than URL</a:t>
            </a:r>
          </a:p>
          <a:p>
            <a:pPr lvl="1"/>
            <a:r>
              <a:rPr lang="en-US" altLang="en-US" sz="2000"/>
              <a:t>can write to the connection (send POST data).</a:t>
            </a:r>
          </a:p>
          <a:p>
            <a:pPr lvl="1"/>
            <a:r>
              <a:rPr lang="en-US" altLang="en-US" sz="2000"/>
              <a:t>can set request headers.</a:t>
            </a:r>
          </a:p>
          <a:p>
            <a:pPr lvl="1"/>
            <a:endParaRPr lang="en-US" altLang="en-US" sz="2000"/>
          </a:p>
          <a:p>
            <a:r>
              <a:rPr lang="en-US" altLang="en-US" sz="2400"/>
              <a:t>Closely tied to HTTP</a:t>
            </a:r>
          </a:p>
        </p:txBody>
      </p:sp>
    </p:spTree>
    <p:extLst>
      <p:ext uri="{BB962C8B-B14F-4D97-AF65-F5344CB8AC3E}">
        <p14:creationId xmlns:p14="http://schemas.microsoft.com/office/powerpoint/2010/main" val="179505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8"/>
          <p:cNvSpPr>
            <a:spLocks noGrp="1"/>
          </p:cNvSpPr>
          <p:nvPr>
            <p:ph type="ctrTitle"/>
          </p:nvPr>
        </p:nvSpPr>
        <p:spPr>
          <a:xfrm>
            <a:off x="1814513" y="1116014"/>
            <a:ext cx="8686800" cy="2484437"/>
          </a:xfrm>
        </p:spPr>
        <p:txBody>
          <a:bodyPr/>
          <a:lstStyle/>
          <a:p>
            <a:pPr algn="ctr"/>
            <a:r>
              <a:rPr lang="en-US" altLang="en-US" sz="3600" dirty="0"/>
              <a:t/>
            </a:r>
            <a:br>
              <a:rPr lang="en-US" altLang="en-US" sz="3600" dirty="0"/>
            </a:br>
            <a:r>
              <a:rPr lang="en-US" altLang="en-US" sz="3600" dirty="0"/>
              <a:t/>
            </a:r>
            <a:br>
              <a:rPr lang="en-US" altLang="en-US" sz="3600" dirty="0"/>
            </a:br>
            <a:r>
              <a:rPr lang="en-US" altLang="en-US" sz="4800" dirty="0"/>
              <a:t>Java </a:t>
            </a:r>
            <a:r>
              <a:rPr lang="en-GB" altLang="en-US" sz="4800" dirty="0"/>
              <a:t>Socket Programming</a:t>
            </a:r>
            <a:endParaRPr lang="en-US" altLang="en-US" sz="4800" dirty="0"/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3584576" y="2641601"/>
            <a:ext cx="498951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4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37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Introduction to JDBC</a:t>
            </a:r>
          </a:p>
        </p:txBody>
      </p:sp>
    </p:spTree>
    <p:extLst>
      <p:ext uri="{BB962C8B-B14F-4D97-AF65-F5344CB8AC3E}">
        <p14:creationId xmlns:p14="http://schemas.microsoft.com/office/powerpoint/2010/main" val="4109182165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" y="76200"/>
            <a:ext cx="89154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JDBC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228726"/>
            <a:ext cx="8915400" cy="5172075"/>
          </a:xfrm>
        </p:spPr>
        <p:txBody>
          <a:bodyPr/>
          <a:lstStyle/>
          <a:p>
            <a:pPr eaLnBrk="1" hangingPunct="1"/>
            <a:r>
              <a:rPr lang="en-US" altLang="en-US" smtClean="0"/>
              <a:t>JDBC (</a:t>
            </a:r>
            <a:r>
              <a:rPr lang="en-US" altLang="en-US" smtClean="0">
                <a:solidFill>
                  <a:schemeClr val="tx2"/>
                </a:solidFill>
              </a:rPr>
              <a:t>Java Database Connectivity</a:t>
            </a:r>
            <a:r>
              <a:rPr lang="en-US" altLang="en-US" smtClean="0"/>
              <a:t>) API allows Java programs to connect to databases</a:t>
            </a:r>
          </a:p>
          <a:p>
            <a:pPr lvl="4" eaLnBrk="1" hangingPunct="1"/>
            <a:endParaRPr lang="en-US" altLang="en-US"/>
          </a:p>
          <a:p>
            <a:pPr eaLnBrk="1" hangingPunct="1"/>
            <a:r>
              <a:rPr lang="en-US" altLang="en-US" smtClean="0"/>
              <a:t>Database </a:t>
            </a:r>
            <a:r>
              <a:rPr lang="en-US" altLang="en-US" smtClean="0">
                <a:solidFill>
                  <a:schemeClr val="tx2"/>
                </a:solidFill>
              </a:rPr>
              <a:t>access</a:t>
            </a:r>
            <a:r>
              <a:rPr lang="en-US" altLang="en-US" smtClean="0"/>
              <a:t> is the same for all database vendors</a:t>
            </a:r>
          </a:p>
          <a:p>
            <a:pPr lvl="4" eaLnBrk="1" hangingPunct="1"/>
            <a:endParaRPr lang="en-US" altLang="en-US"/>
          </a:p>
          <a:p>
            <a:pPr eaLnBrk="1" hangingPunct="1"/>
            <a:r>
              <a:rPr lang="en-US" altLang="en-US" smtClean="0"/>
              <a:t>The JVM uses a </a:t>
            </a:r>
            <a:r>
              <a:rPr lang="en-US" altLang="en-US" smtClean="0">
                <a:solidFill>
                  <a:schemeClr val="tx2"/>
                </a:solidFill>
              </a:rPr>
              <a:t>JDBC driver</a:t>
            </a:r>
            <a:r>
              <a:rPr lang="en-US" altLang="en-US" smtClean="0"/>
              <a:t> to translate generalized JDBC calls into vendor specific database calls</a:t>
            </a:r>
          </a:p>
          <a:p>
            <a:pPr lvl="4" eaLnBrk="1" hangingPunct="1"/>
            <a:endParaRPr lang="en-US" altLang="en-US"/>
          </a:p>
          <a:p>
            <a:pPr eaLnBrk="1" hangingPunct="1"/>
            <a:r>
              <a:rPr lang="en-US" altLang="en-US" smtClean="0"/>
              <a:t>There are </a:t>
            </a:r>
            <a:r>
              <a:rPr lang="en-US" altLang="en-US" smtClean="0">
                <a:solidFill>
                  <a:schemeClr val="tx2"/>
                </a:solidFill>
              </a:rPr>
              <a:t>four general types</a:t>
            </a:r>
            <a:r>
              <a:rPr lang="en-US" altLang="en-US" smtClean="0"/>
              <a:t> of JDBC drivers</a:t>
            </a:r>
          </a:p>
          <a:p>
            <a:pPr lvl="1" eaLnBrk="1" hangingPunct="1"/>
            <a:r>
              <a:rPr lang="en-US" altLang="en-US" smtClean="0"/>
              <a:t>We will look at Type 4 …</a:t>
            </a:r>
          </a:p>
        </p:txBody>
      </p:sp>
    </p:spTree>
    <p:extLst>
      <p:ext uri="{BB962C8B-B14F-4D97-AF65-F5344CB8AC3E}">
        <p14:creationId xmlns:p14="http://schemas.microsoft.com/office/powerpoint/2010/main" val="2154374975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" y="76200"/>
            <a:ext cx="89154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Pure Java Driver (Type 4)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327151"/>
            <a:ext cx="8915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en-US" smtClean="0"/>
              <a:t>These drivers convert the JDBC API calls to direct network calls using </a:t>
            </a:r>
            <a:r>
              <a:rPr lang="en-US" altLang="en-US" smtClean="0">
                <a:solidFill>
                  <a:schemeClr val="tx2"/>
                </a:solidFill>
              </a:rPr>
              <a:t>vendor-specific networking protocols </a:t>
            </a:r>
            <a:r>
              <a:rPr lang="en-US" altLang="en-US" smtClean="0"/>
              <a:t>by making direct socket connections with the database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en-US" smtClean="0"/>
              <a:t>It is the most </a:t>
            </a:r>
            <a:r>
              <a:rPr lang="en-US" altLang="en-US" smtClean="0">
                <a:solidFill>
                  <a:schemeClr val="tx2"/>
                </a:solidFill>
              </a:rPr>
              <a:t>efficient</a:t>
            </a:r>
            <a:r>
              <a:rPr lang="en-US" altLang="en-US" smtClean="0"/>
              <a:t> method to access database, both in performance and development time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en-US" smtClean="0"/>
              <a:t>It is the simplest to </a:t>
            </a:r>
            <a:r>
              <a:rPr lang="en-US" altLang="en-US" smtClean="0">
                <a:solidFill>
                  <a:schemeClr val="tx2"/>
                </a:solidFill>
              </a:rPr>
              <a:t>deploy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en-US" smtClean="0"/>
              <a:t>All major database </a:t>
            </a:r>
            <a:r>
              <a:rPr lang="en-US" altLang="en-US" smtClean="0">
                <a:solidFill>
                  <a:schemeClr val="tx2"/>
                </a:solidFill>
              </a:rPr>
              <a:t>vendors</a:t>
            </a:r>
            <a:r>
              <a:rPr lang="en-US" altLang="en-US" smtClean="0"/>
              <a:t> provide pure Java JDBC drivers for their databases and they are also available from third party vendors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en-US" smtClean="0"/>
              <a:t>For a list of </a:t>
            </a:r>
            <a:r>
              <a:rPr lang="en-US" altLang="en-US" smtClean="0">
                <a:solidFill>
                  <a:schemeClr val="tx2"/>
                </a:solidFill>
              </a:rPr>
              <a:t>JDBC drivers</a:t>
            </a:r>
            <a:r>
              <a:rPr lang="en-US" altLang="en-US" smtClean="0"/>
              <a:t>, refer to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en-US" smtClean="0"/>
              <a:t>http://industry.java.sun.com/products/jdbc/drivers</a:t>
            </a:r>
          </a:p>
        </p:txBody>
      </p:sp>
    </p:spTree>
    <p:extLst>
      <p:ext uri="{BB962C8B-B14F-4D97-AF65-F5344CB8AC3E}">
        <p14:creationId xmlns:p14="http://schemas.microsoft.com/office/powerpoint/2010/main" val="3644576794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Pure Java Driver (2)</a:t>
            </a:r>
          </a:p>
        </p:txBody>
      </p:sp>
      <p:grpSp>
        <p:nvGrpSpPr>
          <p:cNvPr id="5125" name="Group 2"/>
          <p:cNvGrpSpPr>
            <a:grpSpLocks/>
          </p:cNvGrpSpPr>
          <p:nvPr/>
        </p:nvGrpSpPr>
        <p:grpSpPr bwMode="auto">
          <a:xfrm>
            <a:off x="1957389" y="1758950"/>
            <a:ext cx="5788025" cy="4108450"/>
            <a:chOff x="273" y="1108"/>
            <a:chExt cx="3646" cy="2588"/>
          </a:xfrm>
        </p:grpSpPr>
        <p:sp>
          <p:nvSpPr>
            <p:cNvPr id="5139" name="Rectangle 3"/>
            <p:cNvSpPr>
              <a:spLocks noChangeArrowheads="1"/>
            </p:cNvSpPr>
            <p:nvPr/>
          </p:nvSpPr>
          <p:spPr bwMode="auto">
            <a:xfrm>
              <a:off x="273" y="1108"/>
              <a:ext cx="3646" cy="2588"/>
            </a:xfrm>
            <a:prstGeom prst="rect">
              <a:avLst/>
            </a:prstGeom>
            <a:solidFill>
              <a:schemeClr val="accent2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0" name="Text Box 4"/>
            <p:cNvSpPr txBox="1">
              <a:spLocks noChangeArrowheads="1"/>
            </p:cNvSpPr>
            <p:nvPr/>
          </p:nvSpPr>
          <p:spPr bwMode="auto">
            <a:xfrm>
              <a:off x="725" y="1348"/>
              <a:ext cx="1145" cy="526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Java</a:t>
              </a:r>
            </a:p>
            <a:p>
              <a:pPr algn="ctr"/>
              <a:r>
                <a:rPr lang="en-US" altLang="en-US"/>
                <a:t>Application</a:t>
              </a:r>
            </a:p>
          </p:txBody>
        </p:sp>
        <p:sp>
          <p:nvSpPr>
            <p:cNvPr id="5141" name="Text Box 5"/>
            <p:cNvSpPr txBox="1">
              <a:spLocks noChangeArrowheads="1"/>
            </p:cNvSpPr>
            <p:nvPr/>
          </p:nvSpPr>
          <p:spPr bwMode="auto">
            <a:xfrm>
              <a:off x="2935" y="1193"/>
              <a:ext cx="899" cy="2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DB Client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884488" y="2974976"/>
            <a:ext cx="3408362" cy="2695575"/>
            <a:chOff x="857" y="1874"/>
            <a:chExt cx="2147" cy="1698"/>
          </a:xfrm>
        </p:grpSpPr>
        <p:sp>
          <p:nvSpPr>
            <p:cNvPr id="5134" name="Oval 8"/>
            <p:cNvSpPr>
              <a:spLocks noChangeArrowheads="1"/>
            </p:cNvSpPr>
            <p:nvPr/>
          </p:nvSpPr>
          <p:spPr bwMode="auto">
            <a:xfrm>
              <a:off x="857" y="2846"/>
              <a:ext cx="766" cy="72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5" name="Text Box 9"/>
            <p:cNvSpPr txBox="1">
              <a:spLocks noChangeArrowheads="1"/>
            </p:cNvSpPr>
            <p:nvPr/>
          </p:nvSpPr>
          <p:spPr bwMode="auto">
            <a:xfrm>
              <a:off x="971" y="2995"/>
              <a:ext cx="54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/>
                <a:t>JDBC </a:t>
              </a:r>
            </a:p>
            <a:p>
              <a:pPr algn="ctr"/>
              <a:r>
                <a:rPr lang="en-US" altLang="en-US" sz="2000"/>
                <a:t>API</a:t>
              </a:r>
            </a:p>
          </p:txBody>
        </p:sp>
        <p:sp>
          <p:nvSpPr>
            <p:cNvPr id="5136" name="Text Box 10"/>
            <p:cNvSpPr txBox="1">
              <a:spLocks noChangeArrowheads="1"/>
            </p:cNvSpPr>
            <p:nvPr/>
          </p:nvSpPr>
          <p:spPr bwMode="auto">
            <a:xfrm>
              <a:off x="1918" y="2995"/>
              <a:ext cx="1086" cy="430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n-US" altLang="en-US" sz="900"/>
            </a:p>
            <a:p>
              <a:pPr algn="ctr"/>
              <a:r>
                <a:rPr lang="en-US" altLang="en-US" sz="2000"/>
                <a:t>JDBC Driver</a:t>
              </a:r>
            </a:p>
            <a:p>
              <a:pPr algn="ctr"/>
              <a:endParaRPr lang="en-US" altLang="en-US" sz="900"/>
            </a:p>
          </p:txBody>
        </p:sp>
        <p:sp>
          <p:nvSpPr>
            <p:cNvPr id="5137" name="Line 11"/>
            <p:cNvSpPr>
              <a:spLocks noChangeShapeType="1"/>
            </p:cNvSpPr>
            <p:nvPr/>
          </p:nvSpPr>
          <p:spPr bwMode="auto">
            <a:xfrm>
              <a:off x="1260" y="1874"/>
              <a:ext cx="0" cy="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12"/>
            <p:cNvSpPr>
              <a:spLocks noChangeShapeType="1"/>
            </p:cNvSpPr>
            <p:nvPr/>
          </p:nvSpPr>
          <p:spPr bwMode="auto">
            <a:xfrm>
              <a:off x="1623" y="3210"/>
              <a:ext cx="2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292851" y="1758951"/>
            <a:ext cx="3941763" cy="3336925"/>
            <a:chOff x="3004" y="1108"/>
            <a:chExt cx="2483" cy="2102"/>
          </a:xfrm>
        </p:grpSpPr>
        <p:sp>
          <p:nvSpPr>
            <p:cNvPr id="5129" name="AutoShape 14"/>
            <p:cNvSpPr>
              <a:spLocks noChangeArrowheads="1"/>
            </p:cNvSpPr>
            <p:nvPr/>
          </p:nvSpPr>
          <p:spPr bwMode="auto">
            <a:xfrm>
              <a:off x="4088" y="1308"/>
              <a:ext cx="902" cy="1136"/>
            </a:xfrm>
            <a:prstGeom prst="can">
              <a:avLst>
                <a:gd name="adj" fmla="val 3148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0" name="Text Box 15"/>
            <p:cNvSpPr txBox="1">
              <a:spLocks noChangeArrowheads="1"/>
            </p:cNvSpPr>
            <p:nvPr/>
          </p:nvSpPr>
          <p:spPr bwMode="auto">
            <a:xfrm>
              <a:off x="4088" y="1819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/>
                <a:t>Data Source</a:t>
              </a:r>
            </a:p>
          </p:txBody>
        </p:sp>
        <p:sp>
          <p:nvSpPr>
            <p:cNvPr id="5131" name="Line 16"/>
            <p:cNvSpPr>
              <a:spLocks noChangeShapeType="1"/>
            </p:cNvSpPr>
            <p:nvPr/>
          </p:nvSpPr>
          <p:spPr bwMode="auto">
            <a:xfrm>
              <a:off x="3004" y="3210"/>
              <a:ext cx="15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Line 17"/>
            <p:cNvSpPr>
              <a:spLocks noChangeShapeType="1"/>
            </p:cNvSpPr>
            <p:nvPr/>
          </p:nvSpPr>
          <p:spPr bwMode="auto">
            <a:xfrm>
              <a:off x="4569" y="2444"/>
              <a:ext cx="0" cy="7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Text Box 18"/>
            <p:cNvSpPr txBox="1">
              <a:spLocks noChangeArrowheads="1"/>
            </p:cNvSpPr>
            <p:nvPr/>
          </p:nvSpPr>
          <p:spPr bwMode="auto">
            <a:xfrm>
              <a:off x="4870" y="1108"/>
              <a:ext cx="6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17253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Typical JDBC Programming Procedure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720851"/>
            <a:ext cx="8839200" cy="3522663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 smtClean="0"/>
              <a:t>Load the database </a:t>
            </a:r>
            <a:r>
              <a:rPr lang="en-US" altLang="en-US" u="sng" smtClean="0">
                <a:solidFill>
                  <a:schemeClr val="tx2"/>
                </a:solidFill>
              </a:rPr>
              <a:t>driver</a:t>
            </a:r>
          </a:p>
          <a:p>
            <a:pPr marL="533400" indent="-533400">
              <a:buFontTx/>
              <a:buAutoNum type="arabicPeriod"/>
            </a:pPr>
            <a:r>
              <a:rPr lang="en-US" altLang="en-US" smtClean="0"/>
              <a:t>Obtain a </a:t>
            </a:r>
            <a:r>
              <a:rPr lang="en-US" altLang="en-US" u="sng" smtClean="0">
                <a:solidFill>
                  <a:schemeClr val="tx2"/>
                </a:solidFill>
              </a:rPr>
              <a:t>connection</a:t>
            </a:r>
          </a:p>
          <a:p>
            <a:pPr marL="533400" indent="-533400">
              <a:buFontTx/>
              <a:buAutoNum type="arabicPeriod"/>
            </a:pPr>
            <a:r>
              <a:rPr lang="en-US" altLang="en-US" smtClean="0"/>
              <a:t>Create and execute </a:t>
            </a:r>
            <a:r>
              <a:rPr lang="en-US" altLang="en-US" u="sng" smtClean="0">
                <a:solidFill>
                  <a:schemeClr val="tx2"/>
                </a:solidFill>
              </a:rPr>
              <a:t>statements</a:t>
            </a:r>
            <a:r>
              <a:rPr lang="en-US" altLang="en-US" smtClean="0"/>
              <a:t> (SQL queries)</a:t>
            </a:r>
            <a:endParaRPr lang="en-US" altLang="en-US" u="sng" smtClean="0">
              <a:solidFill>
                <a:schemeClr val="tx2"/>
              </a:solidFill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smtClean="0"/>
              <a:t>Use </a:t>
            </a:r>
            <a:r>
              <a:rPr lang="en-US" altLang="en-US" u="sng" smtClean="0">
                <a:solidFill>
                  <a:schemeClr val="tx2"/>
                </a:solidFill>
              </a:rPr>
              <a:t>result sets</a:t>
            </a:r>
            <a:r>
              <a:rPr lang="en-US" altLang="en-US" smtClean="0"/>
              <a:t> (tables) to navigate through the results</a:t>
            </a:r>
          </a:p>
          <a:p>
            <a:pPr marL="533400" indent="-533400">
              <a:buFontTx/>
              <a:buAutoNum type="arabicPeriod"/>
            </a:pPr>
            <a:r>
              <a:rPr lang="en-US" altLang="en-US" u="sng" smtClean="0">
                <a:solidFill>
                  <a:schemeClr val="tx2"/>
                </a:solidFill>
              </a:rPr>
              <a:t>Close</a:t>
            </a:r>
            <a:r>
              <a:rPr lang="en-US" altLang="en-US" smtClean="0"/>
              <a:t> the connection</a:t>
            </a:r>
          </a:p>
        </p:txBody>
      </p:sp>
    </p:spTree>
    <p:extLst>
      <p:ext uri="{BB962C8B-B14F-4D97-AF65-F5344CB8AC3E}">
        <p14:creationId xmlns:p14="http://schemas.microsoft.com/office/powerpoint/2010/main" val="1539295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Driver Manager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purpose of the </a:t>
            </a:r>
            <a:r>
              <a:rPr lang="en-US" altLang="en-US" dirty="0" err="1" smtClean="0">
                <a:latin typeface="Comic Sans MS" panose="030F0702030302020204" pitchFamily="66" charset="0"/>
              </a:rPr>
              <a:t>java.sql.DriverManger</a:t>
            </a:r>
            <a:r>
              <a:rPr lang="en-US" altLang="en-US" dirty="0" smtClean="0"/>
              <a:t> class in JDBC is to provide a </a:t>
            </a:r>
            <a:r>
              <a:rPr lang="en-US" altLang="en-US" u="sng" dirty="0" smtClean="0">
                <a:solidFill>
                  <a:schemeClr val="tx2"/>
                </a:solidFill>
              </a:rPr>
              <a:t>common access layer</a:t>
            </a:r>
            <a:r>
              <a:rPr lang="en-US" altLang="en-US" dirty="0" smtClean="0"/>
              <a:t> on top of different database drivers used in an application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u="sng" dirty="0" err="1" smtClean="0">
                <a:latin typeface="Comic Sans MS" panose="030F0702030302020204" pitchFamily="66" charset="0"/>
              </a:rPr>
              <a:t>DriverManager</a:t>
            </a:r>
            <a:r>
              <a:rPr lang="en-US" altLang="en-US" dirty="0" smtClean="0"/>
              <a:t> requires that each driver required by the application must be </a:t>
            </a:r>
            <a:r>
              <a:rPr lang="en-US" altLang="en-US" dirty="0" smtClean="0">
                <a:solidFill>
                  <a:schemeClr val="tx2"/>
                </a:solidFill>
              </a:rPr>
              <a:t>registered</a:t>
            </a:r>
            <a:r>
              <a:rPr lang="en-US" altLang="en-US" dirty="0" smtClean="0"/>
              <a:t> before use, so that the </a:t>
            </a:r>
            <a:r>
              <a:rPr lang="en-US" altLang="en-US" dirty="0" err="1" smtClean="0"/>
              <a:t>DriverManager</a:t>
            </a:r>
            <a:r>
              <a:rPr lang="en-US" altLang="en-US" dirty="0" smtClean="0"/>
              <a:t> is aware of it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Load</a:t>
            </a:r>
            <a:r>
              <a:rPr lang="en-US" altLang="en-US" dirty="0" smtClean="0"/>
              <a:t> the database driver using </a:t>
            </a:r>
            <a:r>
              <a:rPr lang="en-US" altLang="en-US" dirty="0" err="1" smtClean="0">
                <a:latin typeface="Comic Sans MS" panose="030F0702030302020204" pitchFamily="66" charset="0"/>
              </a:rPr>
              <a:t>ClassLoader</a:t>
            </a:r>
            <a:r>
              <a:rPr lang="en-US" altLang="en-US" dirty="0" smtClean="0">
                <a:latin typeface="Arial" panose="020B0604020202020204" pitchFamily="34" charset="0"/>
              </a:rPr>
              <a:t> </a:t>
            </a:r>
            <a:r>
              <a:rPr lang="en-US" altLang="en-US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 smtClean="0">
                <a:latin typeface="Comic Sans MS" panose="030F0702030302020204" pitchFamily="66" charset="0"/>
              </a:rPr>
              <a:t>Class.forName</a:t>
            </a:r>
            <a:r>
              <a:rPr lang="en-US" altLang="en-US" dirty="0" smtClean="0">
                <a:latin typeface="Comic Sans MS" panose="030F0702030302020204" pitchFamily="66" charset="0"/>
              </a:rPr>
              <a:t> (“</a:t>
            </a:r>
            <a:r>
              <a:rPr lang="en-US" altLang="en-US" dirty="0" err="1" smtClean="0">
                <a:latin typeface="Comic Sans MS" panose="030F0702030302020204" pitchFamily="66" charset="0"/>
              </a:rPr>
              <a:t>oracle.jdbc.driver.OracleDriver</a:t>
            </a:r>
            <a:r>
              <a:rPr lang="en-US" altLang="en-US" dirty="0" smtClean="0">
                <a:latin typeface="Comic Sans MS" panose="030F0702030302020204" pitchFamily="66" charset="0"/>
              </a:rPr>
              <a:t>”);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66379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100" y="188913"/>
            <a:ext cx="8534400" cy="696912"/>
          </a:xfrm>
        </p:spPr>
        <p:txBody>
          <a:bodyPr/>
          <a:lstStyle/>
          <a:p>
            <a:pPr eaLnBrk="1" hangingPunct="1"/>
            <a:r>
              <a:rPr lang="en-US" altLang="en-US" smtClean="0"/>
              <a:t>Connecting to a Database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>
          <a:xfrm>
            <a:off x="1697039" y="1241426"/>
            <a:ext cx="8797925" cy="4665663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en-US" altLang="en-US" smtClean="0">
                <a:solidFill>
                  <a:schemeClr val="tx2"/>
                </a:solidFill>
              </a:rPr>
              <a:t>Type 4</a:t>
            </a:r>
            <a:r>
              <a:rPr lang="en-US" altLang="en-US" smtClean="0"/>
              <a:t> JDBC Driver – </a:t>
            </a:r>
            <a:r>
              <a:rPr lang="en-US" altLang="en-US" smtClean="0">
                <a:solidFill>
                  <a:schemeClr val="tx2"/>
                </a:solidFill>
              </a:rPr>
              <a:t>Oracle</a:t>
            </a:r>
            <a:r>
              <a:rPr lang="en-US" altLang="en-US" smtClean="0"/>
              <a:t> Server</a:t>
            </a:r>
          </a:p>
          <a:p>
            <a:pPr eaLnBrk="1" hangingPunct="1">
              <a:lnSpc>
                <a:spcPct val="75000"/>
              </a:lnSpc>
            </a:pPr>
            <a:endParaRPr lang="en-US" altLang="en-US" smtClean="0"/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Class.forName (“oracle.jdbc.driver.OracleDriver”);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con = DriverManager.getConnection (            					“jdbc:oracle:thin:@bonsai.ite.gmu.edu:1521:ite”,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       “accountname", “password”);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lnSpc>
                <a:spcPct val="75000"/>
              </a:lnSpc>
            </a:pPr>
            <a:r>
              <a:rPr lang="en-US" altLang="en-US" smtClean="0"/>
              <a:t>Type 4 JDBC Driver – </a:t>
            </a:r>
            <a:r>
              <a:rPr lang="en-US" altLang="en-US" smtClean="0">
                <a:solidFill>
                  <a:schemeClr val="tx2"/>
                </a:solidFill>
              </a:rPr>
              <a:t>MySQL</a:t>
            </a:r>
            <a:r>
              <a:rPr lang="en-US" altLang="en-US" smtClean="0"/>
              <a:t> Server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mtClean="0"/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Class.forName (“org.gjt.mm.mysql.Driver”);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con = DriverManager.getConnection (“jdbc:mysql://localhost/databasename”, uid, passwd);</a:t>
            </a:r>
          </a:p>
        </p:txBody>
      </p:sp>
    </p:spTree>
    <p:extLst>
      <p:ext uri="{BB962C8B-B14F-4D97-AF65-F5344CB8AC3E}">
        <p14:creationId xmlns:p14="http://schemas.microsoft.com/office/powerpoint/2010/main" val="3902897388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Creating Tables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277938"/>
            <a:ext cx="8991600" cy="195421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Creating a Coffee </a:t>
            </a:r>
            <a:r>
              <a:rPr lang="en-US" altLang="en-US" dirty="0" smtClean="0">
                <a:solidFill>
                  <a:schemeClr val="tx2"/>
                </a:solidFill>
              </a:rPr>
              <a:t>table</a:t>
            </a:r>
          </a:p>
          <a:p>
            <a:pPr lvl="2" eaLnBrk="1" hangingPunct="1">
              <a:buFontTx/>
              <a:buNone/>
            </a:pPr>
            <a:r>
              <a:rPr lang="en-US" altLang="en-US" dirty="0" smtClean="0">
                <a:latin typeface="Comic Sans MS" panose="030F0702030302020204" pitchFamily="66" charset="0"/>
              </a:rPr>
              <a:t>CREATE TABLE COFFEES (COF_NAME VARCHAR(32), SUP_ID INTEGER, PRICE FLOAT, SALES INTEGER, TOTAL INTEGER)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828800" y="3124200"/>
            <a:ext cx="777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/>
              <a:t>Creating JDBC </a:t>
            </a:r>
            <a:r>
              <a:rPr lang="en-US" altLang="en-US" sz="2800">
                <a:solidFill>
                  <a:schemeClr val="tx2"/>
                </a:solidFill>
              </a:rPr>
              <a:t>statements</a:t>
            </a:r>
          </a:p>
          <a:p>
            <a:pPr lvl="2">
              <a:spcBef>
                <a:spcPct val="20000"/>
              </a:spcBef>
            </a:pPr>
            <a:r>
              <a:rPr lang="en-US" altLang="en-US" sz="2000">
                <a:latin typeface="Comic Sans MS" panose="030F0702030302020204" pitchFamily="66" charset="0"/>
              </a:rPr>
              <a:t>Statement stmt = con.createStatement ();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chemeClr val="tx2"/>
                </a:solidFill>
              </a:rPr>
              <a:t>Execute</a:t>
            </a:r>
            <a:r>
              <a:rPr lang="en-US" altLang="en-US" sz="2800"/>
              <a:t> a statement</a:t>
            </a:r>
          </a:p>
          <a:p>
            <a:pPr lvl="2">
              <a:spcBef>
                <a:spcPct val="20000"/>
              </a:spcBef>
            </a:pPr>
            <a:r>
              <a:rPr lang="en-US" altLang="en-US" sz="2000">
                <a:latin typeface="Comic Sans MS" panose="030F0702030302020204" pitchFamily="66" charset="0"/>
              </a:rPr>
              <a:t>stmt.executeUpdate (“CREATE TABLE COFFEES “ + “(COF_NAME VARCHAR(32), SUP_ID INTEGER, PRICE FLOAT, “ + “SALES INTEGER, TOTAL INTEGER)”);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8077200" y="2819400"/>
            <a:ext cx="1981200" cy="533400"/>
          </a:xfrm>
          <a:prstGeom prst="wedgeRoundRectCallout">
            <a:avLst>
              <a:gd name="adj1" fmla="val -68394"/>
              <a:gd name="adj2" fmla="val -152208"/>
              <a:gd name="adj3" fmla="val 16667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SQL query</a:t>
            </a:r>
          </a:p>
        </p:txBody>
      </p:sp>
    </p:spTree>
    <p:extLst>
      <p:ext uri="{BB962C8B-B14F-4D97-AF65-F5344CB8AC3E}">
        <p14:creationId xmlns:p14="http://schemas.microsoft.com/office/powerpoint/2010/main" val="3839433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build="p" autoUpdateAnimBg="0"/>
      <p:bldP spid="66565" grpId="0" animBg="1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Execute Statements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This uses </a:t>
            </a:r>
            <a:r>
              <a:rPr lang="en-US" altLang="en-US" smtClean="0">
                <a:latin typeface="Comic Sans MS" panose="030F0702030302020204" pitchFamily="66" charset="0"/>
              </a:rPr>
              <a:t>executeUpdate</a:t>
            </a:r>
            <a:r>
              <a:rPr lang="en-US" altLang="en-US" smtClean="0"/>
              <a:t> because the SQL statement contained in </a:t>
            </a:r>
            <a:r>
              <a:rPr lang="en-US" altLang="en-US" smtClean="0">
                <a:latin typeface="Comic Sans MS" panose="030F0702030302020204" pitchFamily="66" charset="0"/>
              </a:rPr>
              <a:t>createTableCoffees</a:t>
            </a:r>
            <a:r>
              <a:rPr lang="en-US" altLang="en-US" smtClean="0"/>
              <a:t> is a </a:t>
            </a:r>
            <a:r>
              <a:rPr lang="en-US" altLang="en-US" smtClean="0">
                <a:solidFill>
                  <a:schemeClr val="tx2"/>
                </a:solidFill>
              </a:rPr>
              <a:t>DDL </a:t>
            </a:r>
            <a:r>
              <a:rPr lang="en-US" altLang="en-US" smtClean="0"/>
              <a:t>(data definition language) statement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Statements that </a:t>
            </a:r>
            <a:r>
              <a:rPr lang="en-US" altLang="en-US" smtClean="0">
                <a:solidFill>
                  <a:schemeClr val="tx2"/>
                </a:solidFill>
              </a:rPr>
              <a:t>create</a:t>
            </a:r>
            <a:r>
              <a:rPr lang="en-US" altLang="en-US" smtClean="0"/>
              <a:t> a table, </a:t>
            </a:r>
            <a:r>
              <a:rPr lang="en-US" altLang="en-US" smtClean="0">
                <a:solidFill>
                  <a:schemeClr val="tx2"/>
                </a:solidFill>
              </a:rPr>
              <a:t>alter</a:t>
            </a:r>
            <a:r>
              <a:rPr lang="en-US" altLang="en-US" smtClean="0"/>
              <a:t> a table, or </a:t>
            </a:r>
            <a:r>
              <a:rPr lang="en-US" altLang="en-US" smtClean="0">
                <a:solidFill>
                  <a:schemeClr val="tx2"/>
                </a:solidFill>
              </a:rPr>
              <a:t>drop</a:t>
            </a:r>
            <a:r>
              <a:rPr lang="en-US" altLang="en-US" smtClean="0"/>
              <a:t> a table are all examples of DDL statements and are executed with the method </a:t>
            </a:r>
            <a:r>
              <a:rPr lang="en-US" altLang="en-US" smtClean="0">
                <a:latin typeface="Comic Sans MS" panose="030F0702030302020204" pitchFamily="66" charset="0"/>
              </a:rPr>
              <a:t>executeUpdate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omic Sans MS" panose="030F0702030302020204" pitchFamily="66" charset="0"/>
              </a:rPr>
              <a:t>executeUpdate</a:t>
            </a:r>
            <a:r>
              <a:rPr lang="en-US" altLang="en-US" smtClean="0"/>
              <a:t> is also used to </a:t>
            </a:r>
            <a:r>
              <a:rPr lang="en-US" altLang="en-US" smtClean="0">
                <a:solidFill>
                  <a:schemeClr val="tx2"/>
                </a:solidFill>
              </a:rPr>
              <a:t>execute</a:t>
            </a:r>
            <a:r>
              <a:rPr lang="en-US" altLang="en-US" smtClean="0"/>
              <a:t> SQL statements that update a table </a:t>
            </a:r>
          </a:p>
        </p:txBody>
      </p:sp>
    </p:spTree>
    <p:extLst>
      <p:ext uri="{BB962C8B-B14F-4D97-AF65-F5344CB8AC3E}">
        <p14:creationId xmlns:p14="http://schemas.microsoft.com/office/powerpoint/2010/main" val="2871664540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Execute Statements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practice, </a:t>
            </a:r>
            <a:r>
              <a:rPr lang="en-US" altLang="en-US" smtClean="0">
                <a:latin typeface="Comic Sans MS" panose="030F0702030302020204" pitchFamily="66" charset="0"/>
              </a:rPr>
              <a:t>executeUpdate</a:t>
            </a:r>
            <a:r>
              <a:rPr lang="en-US" altLang="en-US" smtClean="0"/>
              <a:t> is used far more often to </a:t>
            </a:r>
            <a:r>
              <a:rPr lang="en-US" altLang="en-US" smtClean="0">
                <a:solidFill>
                  <a:schemeClr val="tx2"/>
                </a:solidFill>
              </a:rPr>
              <a:t>update</a:t>
            </a:r>
            <a:r>
              <a:rPr lang="en-US" altLang="en-US" smtClean="0"/>
              <a:t> tables than it is to create them because a table is created once but may be updated many times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The method used </a:t>
            </a:r>
            <a:r>
              <a:rPr lang="en-US" altLang="en-US" smtClean="0">
                <a:solidFill>
                  <a:schemeClr val="tx2"/>
                </a:solidFill>
              </a:rPr>
              <a:t>most often</a:t>
            </a:r>
            <a:r>
              <a:rPr lang="en-US" altLang="en-US" smtClean="0"/>
              <a:t> for executing SQL statements is </a:t>
            </a:r>
            <a:r>
              <a:rPr lang="en-US" altLang="en-US" smtClean="0">
                <a:latin typeface="Comic Sans MS" panose="030F0702030302020204" pitchFamily="66" charset="0"/>
              </a:rPr>
              <a:t>executeQuery</a:t>
            </a:r>
          </a:p>
          <a:p>
            <a:pPr lvl="1"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mtClean="0">
                <a:latin typeface="Comic Sans MS" panose="030F0702030302020204" pitchFamily="66" charset="0"/>
              </a:rPr>
              <a:t>executeQuery</a:t>
            </a:r>
            <a:r>
              <a:rPr lang="en-US" altLang="en-US" smtClean="0"/>
              <a:t> is used to execute </a:t>
            </a:r>
            <a:r>
              <a:rPr lang="en-US" altLang="en-US" smtClean="0">
                <a:latin typeface="Comic Sans MS" panose="030F0702030302020204" pitchFamily="66" charset="0"/>
              </a:rPr>
              <a:t>SELECT</a:t>
            </a:r>
            <a:r>
              <a:rPr lang="en-US" altLang="en-US" smtClean="0"/>
              <a:t> statements, which comprise the vast majority of SQL statements</a:t>
            </a:r>
          </a:p>
        </p:txBody>
      </p:sp>
    </p:spTree>
    <p:extLst>
      <p:ext uri="{BB962C8B-B14F-4D97-AF65-F5344CB8AC3E}">
        <p14:creationId xmlns:p14="http://schemas.microsoft.com/office/powerpoint/2010/main" val="10919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 Sockets Programming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package java.net provides support for sockets programming (and more).</a:t>
            </a:r>
          </a:p>
          <a:p>
            <a:endParaRPr lang="en-US" altLang="en-US" smtClean="0"/>
          </a:p>
          <a:p>
            <a:r>
              <a:rPr lang="en-US" altLang="en-US" smtClean="0"/>
              <a:t>Typically you import everything defined in this package with:</a:t>
            </a:r>
          </a:p>
          <a:p>
            <a:endParaRPr lang="en-US" altLang="en-US" smtClean="0"/>
          </a:p>
          <a:p>
            <a:pPr algn="ctr"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import java.net.*;</a:t>
            </a:r>
          </a:p>
          <a:p>
            <a:pPr>
              <a:buFontTx/>
              <a:buNone/>
            </a:pPr>
            <a:endParaRPr lang="en-US" altLang="en-US" b="1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Entering Data into a Table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>
          <a:xfrm>
            <a:off x="2062164" y="1524000"/>
            <a:ext cx="7837487" cy="4461164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dirty="0" smtClean="0">
                <a:latin typeface="Arial" panose="020B0604020202020204" pitchFamily="34" charset="0"/>
              </a:rPr>
              <a:t>Statement </a:t>
            </a:r>
            <a:r>
              <a:rPr lang="en-US" altLang="en-US" dirty="0" err="1" smtClean="0">
                <a:latin typeface="Arial" panose="020B0604020202020204" pitchFamily="34" charset="0"/>
              </a:rPr>
              <a:t>stmt</a:t>
            </a:r>
            <a:r>
              <a:rPr lang="en-US" altLang="en-US" dirty="0" smtClean="0">
                <a:latin typeface="Arial" panose="020B0604020202020204" pitchFamily="34" charset="0"/>
              </a:rPr>
              <a:t> = </a:t>
            </a:r>
            <a:r>
              <a:rPr lang="en-US" altLang="en-US" dirty="0" err="1" smtClean="0">
                <a:latin typeface="Arial" panose="020B0604020202020204" pitchFamily="34" charset="0"/>
              </a:rPr>
              <a:t>con.createStatement</a:t>
            </a:r>
            <a:r>
              <a:rPr lang="en-US" altLang="en-US" dirty="0" smtClean="0">
                <a:latin typeface="Arial" panose="020B0604020202020204" pitchFamily="34" charset="0"/>
              </a:rPr>
              <a:t>(); </a:t>
            </a:r>
          </a:p>
          <a:p>
            <a:pPr lvl="1" eaLnBrk="1" hangingPunct="1">
              <a:buFontTx/>
              <a:buNone/>
            </a:pPr>
            <a:r>
              <a:rPr lang="en-US" altLang="en-US" dirty="0" err="1" smtClean="0">
                <a:latin typeface="Arial" panose="020B0604020202020204" pitchFamily="34" charset="0"/>
              </a:rPr>
              <a:t>stmt.executeUpdate</a:t>
            </a:r>
            <a:r>
              <a:rPr lang="en-US" altLang="en-US" dirty="0" smtClean="0">
                <a:latin typeface="Arial" panose="020B0604020202020204" pitchFamily="34" charset="0"/>
              </a:rPr>
              <a:t> ( </a:t>
            </a:r>
            <a:r>
              <a:rPr lang="en-US" altLang="en-US" sz="2000" dirty="0">
                <a:latin typeface="Arial" panose="020B0604020202020204" pitchFamily="34" charset="0"/>
              </a:rPr>
              <a:t>"INSERT INTO COFFEES " + "VALUES (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'Colombian</a:t>
            </a:r>
            <a:r>
              <a:rPr lang="en-US" altLang="en-US" sz="2000" dirty="0">
                <a:latin typeface="Arial" panose="020B0604020202020204" pitchFamily="34" charset="0"/>
              </a:rPr>
              <a:t>',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101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7.99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)"</a:t>
            </a:r>
            <a:r>
              <a:rPr lang="en-US" altLang="en-US" dirty="0" smtClean="0">
                <a:latin typeface="Arial" panose="020B0604020202020204" pitchFamily="34" charset="0"/>
              </a:rPr>
              <a:t>); </a:t>
            </a:r>
          </a:p>
          <a:p>
            <a:pPr lvl="1" eaLnBrk="1" hangingPunct="1">
              <a:buFontTx/>
              <a:buNone/>
            </a:pPr>
            <a:r>
              <a:rPr lang="en-US" altLang="en-US" dirty="0" err="1" smtClean="0">
                <a:latin typeface="Arial" panose="020B0604020202020204" pitchFamily="34" charset="0"/>
              </a:rPr>
              <a:t>stmt.executeUpdate</a:t>
            </a:r>
            <a:r>
              <a:rPr lang="en-US" altLang="en-US" dirty="0" smtClean="0">
                <a:latin typeface="Arial" panose="020B0604020202020204" pitchFamily="34" charset="0"/>
              </a:rPr>
              <a:t> ( </a:t>
            </a:r>
            <a:r>
              <a:rPr lang="en-US" altLang="en-US" sz="2000" dirty="0">
                <a:latin typeface="Arial" panose="020B0604020202020204" pitchFamily="34" charset="0"/>
              </a:rPr>
              <a:t>"INSERT INTO COFFEES " + "VALUES ('</a:t>
            </a:r>
            <a:r>
              <a:rPr lang="en-US" altLang="en-US" sz="2000" dirty="0" err="1">
                <a:solidFill>
                  <a:schemeClr val="tx2"/>
                </a:solidFill>
                <a:latin typeface="Arial" panose="020B0604020202020204" pitchFamily="34" charset="0"/>
              </a:rPr>
              <a:t>French_Roast</a:t>
            </a:r>
            <a:r>
              <a:rPr lang="en-US" altLang="en-US" sz="2000" dirty="0">
                <a:latin typeface="Arial" panose="020B0604020202020204" pitchFamily="34" charset="0"/>
              </a:rPr>
              <a:t>',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49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8.99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)"</a:t>
            </a:r>
            <a:r>
              <a:rPr lang="en-US" altLang="en-US" dirty="0" smtClean="0">
                <a:latin typeface="Arial" panose="020B0604020202020204" pitchFamily="34" charset="0"/>
              </a:rPr>
              <a:t> ); </a:t>
            </a:r>
          </a:p>
          <a:p>
            <a:pPr lvl="1" eaLnBrk="1" hangingPunct="1">
              <a:buFontTx/>
              <a:buNone/>
            </a:pPr>
            <a:r>
              <a:rPr lang="en-US" altLang="en-US" dirty="0" err="1" smtClean="0">
                <a:latin typeface="Arial" panose="020B0604020202020204" pitchFamily="34" charset="0"/>
              </a:rPr>
              <a:t>stmt.executeUpdate</a:t>
            </a:r>
            <a:r>
              <a:rPr lang="en-US" altLang="en-US" dirty="0" smtClean="0">
                <a:latin typeface="Arial" panose="020B0604020202020204" pitchFamily="34" charset="0"/>
              </a:rPr>
              <a:t> ( </a:t>
            </a:r>
            <a:r>
              <a:rPr lang="en-US" altLang="en-US" sz="2000" dirty="0">
                <a:latin typeface="Arial" panose="020B0604020202020204" pitchFamily="34" charset="0"/>
              </a:rPr>
              <a:t>"INSERT INTO COFFEES " + "VALUES ('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Espresso</a:t>
            </a:r>
            <a:r>
              <a:rPr lang="en-US" altLang="en-US" sz="2000" dirty="0">
                <a:latin typeface="Arial" panose="020B0604020202020204" pitchFamily="34" charset="0"/>
              </a:rPr>
              <a:t>',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150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9.99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)"</a:t>
            </a:r>
            <a:r>
              <a:rPr lang="en-US" altLang="en-US" dirty="0" smtClean="0">
                <a:latin typeface="Arial" panose="020B0604020202020204" pitchFamily="34" charset="0"/>
              </a:rPr>
              <a:t> ); </a:t>
            </a:r>
          </a:p>
          <a:p>
            <a:pPr lvl="1" eaLnBrk="1" hangingPunct="1">
              <a:buFontTx/>
              <a:buNone/>
            </a:pPr>
            <a:r>
              <a:rPr lang="en-US" altLang="en-US" dirty="0" err="1" smtClean="0">
                <a:latin typeface="Arial" panose="020B0604020202020204" pitchFamily="34" charset="0"/>
              </a:rPr>
              <a:t>stmt.executeUpdate</a:t>
            </a:r>
            <a:r>
              <a:rPr lang="en-US" altLang="en-US" dirty="0" smtClean="0">
                <a:latin typeface="Arial" panose="020B0604020202020204" pitchFamily="34" charset="0"/>
              </a:rPr>
              <a:t> ( </a:t>
            </a:r>
            <a:r>
              <a:rPr lang="en-US" altLang="en-US" sz="2000" dirty="0">
                <a:latin typeface="Arial" panose="020B0604020202020204" pitchFamily="34" charset="0"/>
              </a:rPr>
              <a:t>"INSERT INTO COFFEES " + "VALUES ('</a:t>
            </a:r>
            <a:r>
              <a:rPr lang="en-US" altLang="en-US" sz="2000" dirty="0" err="1">
                <a:solidFill>
                  <a:schemeClr val="tx2"/>
                </a:solidFill>
                <a:latin typeface="Arial" panose="020B0604020202020204" pitchFamily="34" charset="0"/>
              </a:rPr>
              <a:t>Colombian_Decaf</a:t>
            </a:r>
            <a:r>
              <a:rPr lang="en-US" altLang="en-US" sz="2000" dirty="0">
                <a:latin typeface="Arial" panose="020B0604020202020204" pitchFamily="34" charset="0"/>
              </a:rPr>
              <a:t>',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101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8.99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)"</a:t>
            </a:r>
            <a:r>
              <a:rPr lang="en-US" altLang="en-US" dirty="0" smtClean="0">
                <a:latin typeface="Arial" panose="020B0604020202020204" pitchFamily="34" charset="0"/>
              </a:rPr>
              <a:t> ); </a:t>
            </a:r>
          </a:p>
          <a:p>
            <a:pPr lvl="1" eaLnBrk="1" hangingPunct="1">
              <a:buFontTx/>
              <a:buNone/>
            </a:pPr>
            <a:r>
              <a:rPr lang="en-US" altLang="en-US" dirty="0" err="1" smtClean="0">
                <a:latin typeface="Arial" panose="020B0604020202020204" pitchFamily="34" charset="0"/>
              </a:rPr>
              <a:t>stmt.executeUpdate</a:t>
            </a:r>
            <a:r>
              <a:rPr lang="en-US" altLang="en-US" dirty="0" smtClean="0">
                <a:latin typeface="Arial" panose="020B0604020202020204" pitchFamily="34" charset="0"/>
              </a:rPr>
              <a:t> ( </a:t>
            </a:r>
            <a:r>
              <a:rPr lang="en-US" altLang="en-US" sz="2000" dirty="0">
                <a:latin typeface="Arial" panose="020B0604020202020204" pitchFamily="34" charset="0"/>
              </a:rPr>
              <a:t>"INSERT INTO COFFEES " + "VALUES ('</a:t>
            </a:r>
            <a:r>
              <a:rPr lang="en-US" altLang="en-US" sz="2000" dirty="0" err="1">
                <a:solidFill>
                  <a:schemeClr val="tx2"/>
                </a:solidFill>
                <a:latin typeface="Arial" panose="020B0604020202020204" pitchFamily="34" charset="0"/>
              </a:rPr>
              <a:t>French_Roast_Deaf</a:t>
            </a:r>
            <a:r>
              <a:rPr lang="en-US" altLang="en-US" sz="2000" dirty="0">
                <a:latin typeface="Arial" panose="020B0604020202020204" pitchFamily="34" charset="0"/>
              </a:rPr>
              <a:t>',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49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9.99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 dirty="0">
                <a:latin typeface="Arial" panose="020B0604020202020204" pitchFamily="34" charset="0"/>
              </a:rPr>
              <a:t>)"</a:t>
            </a:r>
            <a:r>
              <a:rPr lang="en-US" altLang="en-US" dirty="0" smtClean="0">
                <a:latin typeface="Arial" panose="020B0604020202020204" pitchFamily="34" charset="0"/>
              </a:rPr>
              <a:t> ); </a:t>
            </a:r>
          </a:p>
        </p:txBody>
      </p:sp>
    </p:spTree>
    <p:extLst>
      <p:ext uri="{BB962C8B-B14F-4D97-AF65-F5344CB8AC3E}">
        <p14:creationId xmlns:p14="http://schemas.microsoft.com/office/powerpoint/2010/main" val="3839015128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Getting Data From a Table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779588"/>
            <a:ext cx="8991600" cy="3821112"/>
          </a:xfrm>
        </p:spPr>
        <p:txBody>
          <a:bodyPr/>
          <a:lstStyle/>
          <a:p>
            <a:pPr lvl="2"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ResultSet rs = stmt.executeQuery ("SELECT COF_NAME, PRICE FROM COFFEES"); 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while (rs.next()) 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{ 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   String s = rs.getString ("</a:t>
            </a:r>
            <a:r>
              <a:rPr lang="en-US" altLang="en-US" smtClean="0">
                <a:solidFill>
                  <a:schemeClr val="tx2"/>
                </a:solidFill>
                <a:latin typeface="Arial" panose="020B0604020202020204" pitchFamily="34" charset="0"/>
              </a:rPr>
              <a:t>COF_NAME</a:t>
            </a:r>
            <a:r>
              <a:rPr lang="en-US" altLang="en-US" smtClean="0">
                <a:latin typeface="Arial" panose="020B0604020202020204" pitchFamily="34" charset="0"/>
              </a:rPr>
              <a:t>"); 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	float n = rs.getFloat ("</a:t>
            </a:r>
            <a:r>
              <a:rPr lang="en-US" altLang="en-US" smtClean="0">
                <a:solidFill>
                  <a:schemeClr val="tx2"/>
                </a:solidFill>
                <a:latin typeface="Arial" panose="020B0604020202020204" pitchFamily="34" charset="0"/>
              </a:rPr>
              <a:t>PRICE</a:t>
            </a:r>
            <a:r>
              <a:rPr lang="en-US" altLang="en-US" smtClean="0">
                <a:latin typeface="Arial" panose="020B0604020202020204" pitchFamily="34" charset="0"/>
              </a:rPr>
              <a:t>"); 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	System.out.println (s + " " + n); 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260731035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JDBC Data Source Architecture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4683126" y="1995488"/>
            <a:ext cx="2276475" cy="2601912"/>
          </a:xfrm>
          <a:prstGeom prst="rect">
            <a:avLst/>
          </a:prstGeom>
          <a:solidFill>
            <a:srgbClr val="3366FF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3836989" y="3729038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JNDI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4683126" y="4849813"/>
            <a:ext cx="2746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Connection Manager</a:t>
            </a:r>
          </a:p>
        </p:txBody>
      </p:sp>
      <p:sp>
        <p:nvSpPr>
          <p:cNvPr id="14345" name="AutoShape 7"/>
          <p:cNvSpPr>
            <a:spLocks noChangeArrowheads="1"/>
          </p:cNvSpPr>
          <p:nvPr/>
        </p:nvSpPr>
        <p:spPr bwMode="auto">
          <a:xfrm>
            <a:off x="2513014" y="2557464"/>
            <a:ext cx="993775" cy="1730375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6" name="AutoShape 8"/>
          <p:cNvSpPr>
            <a:spLocks noChangeArrowheads="1"/>
          </p:cNvSpPr>
          <p:nvPr/>
        </p:nvSpPr>
        <p:spPr bwMode="auto">
          <a:xfrm>
            <a:off x="5265739" y="2557464"/>
            <a:ext cx="993775" cy="1730375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7" name="AutoShape 9"/>
          <p:cNvSpPr>
            <a:spLocks noChangeArrowheads="1"/>
          </p:cNvSpPr>
          <p:nvPr/>
        </p:nvSpPr>
        <p:spPr bwMode="auto">
          <a:xfrm>
            <a:off x="8285163" y="2455864"/>
            <a:ext cx="1185862" cy="1730375"/>
          </a:xfrm>
          <a:prstGeom prst="can">
            <a:avLst>
              <a:gd name="adj" fmla="val 36479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8" name="Line 10"/>
          <p:cNvSpPr>
            <a:spLocks noChangeShapeType="1"/>
          </p:cNvSpPr>
          <p:nvPr/>
        </p:nvSpPr>
        <p:spPr bwMode="auto">
          <a:xfrm>
            <a:off x="3506788" y="3387725"/>
            <a:ext cx="1758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1"/>
          <p:cNvSpPr>
            <a:spLocks noChangeShapeType="1"/>
          </p:cNvSpPr>
          <p:nvPr/>
        </p:nvSpPr>
        <p:spPr bwMode="auto">
          <a:xfrm>
            <a:off x="6259513" y="3387725"/>
            <a:ext cx="202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Text Box 12"/>
          <p:cNvSpPr txBox="1">
            <a:spLocks noChangeArrowheads="1"/>
          </p:cNvSpPr>
          <p:nvPr/>
        </p:nvSpPr>
        <p:spPr bwMode="auto">
          <a:xfrm>
            <a:off x="2117725" y="1655763"/>
            <a:ext cx="162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Application</a:t>
            </a:r>
          </a:p>
        </p:txBody>
      </p:sp>
      <p:sp>
        <p:nvSpPr>
          <p:cNvPr id="14351" name="Text Box 13"/>
          <p:cNvSpPr txBox="1">
            <a:spLocks noChangeArrowheads="1"/>
          </p:cNvSpPr>
          <p:nvPr/>
        </p:nvSpPr>
        <p:spPr bwMode="auto">
          <a:xfrm>
            <a:off x="5265739" y="1600200"/>
            <a:ext cx="93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JDBC</a:t>
            </a:r>
          </a:p>
        </p:txBody>
      </p:sp>
      <p:sp>
        <p:nvSpPr>
          <p:cNvPr id="14352" name="Text Box 14"/>
          <p:cNvSpPr txBox="1">
            <a:spLocks noChangeArrowheads="1"/>
          </p:cNvSpPr>
          <p:nvPr/>
        </p:nvSpPr>
        <p:spPr bwMode="auto">
          <a:xfrm>
            <a:off x="8193088" y="1655763"/>
            <a:ext cx="1300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Database</a:t>
            </a:r>
          </a:p>
        </p:txBody>
      </p:sp>
    </p:spTree>
    <p:extLst>
      <p:ext uri="{BB962C8B-B14F-4D97-AF65-F5344CB8AC3E}">
        <p14:creationId xmlns:p14="http://schemas.microsoft.com/office/powerpoint/2010/main" val="3997599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286000"/>
            <a:ext cx="7772400" cy="1676400"/>
          </a:xfrm>
        </p:spPr>
        <p:txBody>
          <a:bodyPr anchor="ctr"/>
          <a:lstStyle/>
          <a:p>
            <a:r>
              <a:rPr lang="en-US" altLang="en-US"/>
              <a:t>Servlets</a:t>
            </a:r>
          </a:p>
        </p:txBody>
      </p:sp>
    </p:spTree>
    <p:extLst>
      <p:ext uri="{BB962C8B-B14F-4D97-AF65-F5344CB8AC3E}">
        <p14:creationId xmlns:p14="http://schemas.microsoft.com/office/powerpoint/2010/main" val="202851464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229600" cy="5257800"/>
          </a:xfrm>
        </p:spPr>
        <p:txBody>
          <a:bodyPr/>
          <a:lstStyle/>
          <a:p>
            <a:pPr marL="609600" indent="-609600"/>
            <a:r>
              <a:rPr lang="en-US" altLang="en-US" sz="2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Classes that dynamically process requests and construct responses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Dynamically generate html pages in response to requests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May also send data in other forms like XML or serialized Java objects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Run in a servlet container and have access to services that the container provides</a:t>
            </a:r>
          </a:p>
          <a:p>
            <a:pPr marL="609600" indent="-609600"/>
            <a:r>
              <a:rPr lang="en-US" altLang="en-US" sz="2200">
                <a:cs typeface="Times New Roman" panose="02020603050405020304" pitchFamily="18" charset="0"/>
              </a:rPr>
              <a:t>In an application processing of each request will normally be done by a different servlet.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e.g. search catalog, check out, confirm order etc.</a:t>
            </a:r>
          </a:p>
          <a:p>
            <a:pPr marL="609600" indent="-609600"/>
            <a:r>
              <a:rPr lang="en-US" altLang="en-US" sz="2200">
                <a:cs typeface="Times New Roman" panose="02020603050405020304" pitchFamily="18" charset="0"/>
              </a:rPr>
              <a:t>Client of the servlet can be any of the following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Browser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Applet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Java Application</a:t>
            </a:r>
          </a:p>
        </p:txBody>
      </p:sp>
      <p:sp>
        <p:nvSpPr>
          <p:cNvPr id="403459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89140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596" name="Group 68"/>
          <p:cNvGrpSpPr>
            <a:grpSpLocks/>
          </p:cNvGrpSpPr>
          <p:nvPr/>
        </p:nvGrpSpPr>
        <p:grpSpPr bwMode="auto">
          <a:xfrm>
            <a:off x="1828801" y="1143001"/>
            <a:ext cx="8696325" cy="4892675"/>
            <a:chOff x="192" y="720"/>
            <a:chExt cx="5478" cy="3082"/>
          </a:xfrm>
        </p:grpSpPr>
        <p:sp>
          <p:nvSpPr>
            <p:cNvPr id="534530" name="Line 2"/>
            <p:cNvSpPr>
              <a:spLocks noChangeShapeType="1"/>
            </p:cNvSpPr>
            <p:nvPr/>
          </p:nvSpPr>
          <p:spPr bwMode="auto">
            <a:xfrm>
              <a:off x="912" y="1026"/>
              <a:ext cx="0" cy="27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31" name="Text Box 3"/>
            <p:cNvSpPr txBox="1">
              <a:spLocks noChangeArrowheads="1"/>
            </p:cNvSpPr>
            <p:nvPr/>
          </p:nvSpPr>
          <p:spPr bwMode="auto">
            <a:xfrm>
              <a:off x="590" y="720"/>
              <a:ext cx="64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Servlet Container</a:t>
              </a:r>
            </a:p>
          </p:txBody>
        </p:sp>
        <p:sp>
          <p:nvSpPr>
            <p:cNvPr id="534532" name="Line 4"/>
            <p:cNvSpPr>
              <a:spLocks noChangeShapeType="1"/>
            </p:cNvSpPr>
            <p:nvPr/>
          </p:nvSpPr>
          <p:spPr bwMode="auto">
            <a:xfrm>
              <a:off x="912" y="1561"/>
              <a:ext cx="31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33" name="Line 5"/>
            <p:cNvSpPr>
              <a:spLocks noChangeShapeType="1"/>
            </p:cNvSpPr>
            <p:nvPr/>
          </p:nvSpPr>
          <p:spPr bwMode="auto">
            <a:xfrm>
              <a:off x="912" y="123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34" name="Line 6"/>
            <p:cNvSpPr>
              <a:spLocks noChangeShapeType="1"/>
            </p:cNvSpPr>
            <p:nvPr/>
          </p:nvSpPr>
          <p:spPr bwMode="auto">
            <a:xfrm>
              <a:off x="2496" y="1310"/>
              <a:ext cx="0" cy="1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35" name="Line 7"/>
            <p:cNvSpPr>
              <a:spLocks noChangeShapeType="1"/>
            </p:cNvSpPr>
            <p:nvPr/>
          </p:nvSpPr>
          <p:spPr bwMode="auto">
            <a:xfrm>
              <a:off x="2880" y="1276"/>
              <a:ext cx="0" cy="17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36" name="Oval 8"/>
            <p:cNvSpPr>
              <a:spLocks noChangeArrowheads="1"/>
            </p:cNvSpPr>
            <p:nvPr/>
          </p:nvSpPr>
          <p:spPr bwMode="auto">
            <a:xfrm>
              <a:off x="2208" y="1032"/>
              <a:ext cx="960" cy="36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37" name="Text Box 9"/>
            <p:cNvSpPr txBox="1">
              <a:spLocks noChangeArrowheads="1"/>
            </p:cNvSpPr>
            <p:nvPr/>
          </p:nvSpPr>
          <p:spPr bwMode="auto">
            <a:xfrm>
              <a:off x="2310" y="1125"/>
              <a:ext cx="384" cy="17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100">
                  <a:latin typeface="Times New Roman" panose="02020603050405020304" pitchFamily="18" charset="0"/>
                </a:rPr>
                <a:t>Thread </a:t>
              </a:r>
            </a:p>
          </p:txBody>
        </p:sp>
        <p:sp>
          <p:nvSpPr>
            <p:cNvPr id="534538" name="Text Box 10"/>
            <p:cNvSpPr txBox="1">
              <a:spLocks noChangeArrowheads="1"/>
            </p:cNvSpPr>
            <p:nvPr/>
          </p:nvSpPr>
          <p:spPr bwMode="auto">
            <a:xfrm>
              <a:off x="2656" y="1103"/>
              <a:ext cx="384" cy="17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100">
                  <a:latin typeface="Times New Roman" panose="02020603050405020304" pitchFamily="18" charset="0"/>
                </a:rPr>
                <a:t>Thread </a:t>
              </a:r>
            </a:p>
          </p:txBody>
        </p:sp>
        <p:sp>
          <p:nvSpPr>
            <p:cNvPr id="534539" name="Text Box 11"/>
            <p:cNvSpPr txBox="1">
              <a:spLocks noChangeArrowheads="1"/>
            </p:cNvSpPr>
            <p:nvPr/>
          </p:nvSpPr>
          <p:spPr bwMode="auto">
            <a:xfrm>
              <a:off x="4088" y="1480"/>
              <a:ext cx="432" cy="1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Servlet</a:t>
              </a:r>
            </a:p>
          </p:txBody>
        </p:sp>
        <p:sp>
          <p:nvSpPr>
            <p:cNvPr id="534540" name="Line 12"/>
            <p:cNvSpPr>
              <a:spLocks noChangeShapeType="1"/>
            </p:cNvSpPr>
            <p:nvPr/>
          </p:nvSpPr>
          <p:spPr bwMode="auto">
            <a:xfrm>
              <a:off x="926" y="1805"/>
              <a:ext cx="3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41" name="Line 13"/>
            <p:cNvSpPr>
              <a:spLocks noChangeShapeType="1"/>
            </p:cNvSpPr>
            <p:nvPr/>
          </p:nvSpPr>
          <p:spPr bwMode="auto">
            <a:xfrm>
              <a:off x="912" y="2009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42" name="Line 14"/>
            <p:cNvSpPr>
              <a:spLocks noChangeShapeType="1"/>
            </p:cNvSpPr>
            <p:nvPr/>
          </p:nvSpPr>
          <p:spPr bwMode="auto">
            <a:xfrm flipV="1">
              <a:off x="2496" y="2009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43" name="Line 15"/>
            <p:cNvSpPr>
              <a:spLocks noChangeShapeType="1"/>
            </p:cNvSpPr>
            <p:nvPr/>
          </p:nvSpPr>
          <p:spPr bwMode="auto">
            <a:xfrm>
              <a:off x="912" y="2334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44" name="Line 16"/>
            <p:cNvSpPr>
              <a:spLocks noChangeShapeType="1"/>
            </p:cNvSpPr>
            <p:nvPr/>
          </p:nvSpPr>
          <p:spPr bwMode="auto">
            <a:xfrm>
              <a:off x="2880" y="2334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45" name="AutoShape 17"/>
            <p:cNvSpPr>
              <a:spLocks/>
            </p:cNvSpPr>
            <p:nvPr/>
          </p:nvSpPr>
          <p:spPr bwMode="auto">
            <a:xfrm>
              <a:off x="4848" y="2009"/>
              <a:ext cx="48" cy="529"/>
            </a:xfrm>
            <a:prstGeom prst="rightBracket">
              <a:avLst>
                <a:gd name="adj" fmla="val 9184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6" name="Line 18"/>
            <p:cNvSpPr>
              <a:spLocks noChangeShapeType="1"/>
            </p:cNvSpPr>
            <p:nvPr/>
          </p:nvSpPr>
          <p:spPr bwMode="auto">
            <a:xfrm>
              <a:off x="4224" y="2009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47" name="Line 19"/>
            <p:cNvSpPr>
              <a:spLocks noChangeShapeType="1"/>
            </p:cNvSpPr>
            <p:nvPr/>
          </p:nvSpPr>
          <p:spPr bwMode="auto">
            <a:xfrm>
              <a:off x="4224" y="253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48" name="Line 20"/>
            <p:cNvSpPr>
              <a:spLocks noChangeShapeType="1"/>
            </p:cNvSpPr>
            <p:nvPr/>
          </p:nvSpPr>
          <p:spPr bwMode="auto">
            <a:xfrm flipH="1">
              <a:off x="912" y="2538"/>
              <a:ext cx="3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49" name="AutoShape 21"/>
            <p:cNvSpPr>
              <a:spLocks/>
            </p:cNvSpPr>
            <p:nvPr/>
          </p:nvSpPr>
          <p:spPr bwMode="auto">
            <a:xfrm>
              <a:off x="4656" y="2334"/>
              <a:ext cx="48" cy="529"/>
            </a:xfrm>
            <a:prstGeom prst="rightBracket">
              <a:avLst>
                <a:gd name="adj" fmla="val 9184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50" name="Line 22"/>
            <p:cNvSpPr>
              <a:spLocks noChangeShapeType="1"/>
            </p:cNvSpPr>
            <p:nvPr/>
          </p:nvSpPr>
          <p:spPr bwMode="auto">
            <a:xfrm>
              <a:off x="4279" y="2334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51" name="Line 23"/>
            <p:cNvSpPr>
              <a:spLocks noChangeShapeType="1"/>
            </p:cNvSpPr>
            <p:nvPr/>
          </p:nvSpPr>
          <p:spPr bwMode="auto">
            <a:xfrm flipH="1">
              <a:off x="4320" y="2863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52" name="Line 24"/>
            <p:cNvSpPr>
              <a:spLocks noChangeShapeType="1"/>
            </p:cNvSpPr>
            <p:nvPr/>
          </p:nvSpPr>
          <p:spPr bwMode="auto">
            <a:xfrm flipH="1" flipV="1">
              <a:off x="899" y="2863"/>
              <a:ext cx="3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53" name="Line 25"/>
            <p:cNvSpPr>
              <a:spLocks noChangeShapeType="1"/>
            </p:cNvSpPr>
            <p:nvPr/>
          </p:nvSpPr>
          <p:spPr bwMode="auto">
            <a:xfrm>
              <a:off x="912" y="306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54" name="Line 26"/>
            <p:cNvSpPr>
              <a:spLocks noChangeShapeType="1"/>
            </p:cNvSpPr>
            <p:nvPr/>
          </p:nvSpPr>
          <p:spPr bwMode="auto">
            <a:xfrm>
              <a:off x="2496" y="306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55" name="Line 27"/>
            <p:cNvSpPr>
              <a:spLocks noChangeShapeType="1"/>
            </p:cNvSpPr>
            <p:nvPr/>
          </p:nvSpPr>
          <p:spPr bwMode="auto">
            <a:xfrm>
              <a:off x="912" y="3293"/>
              <a:ext cx="3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56" name="Line 28"/>
            <p:cNvSpPr>
              <a:spLocks noChangeShapeType="1"/>
            </p:cNvSpPr>
            <p:nvPr/>
          </p:nvSpPr>
          <p:spPr bwMode="auto">
            <a:xfrm>
              <a:off x="912" y="3513"/>
              <a:ext cx="3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57" name="Line 29"/>
            <p:cNvSpPr>
              <a:spLocks noChangeShapeType="1"/>
            </p:cNvSpPr>
            <p:nvPr/>
          </p:nvSpPr>
          <p:spPr bwMode="auto">
            <a:xfrm>
              <a:off x="4314" y="1636"/>
              <a:ext cx="0" cy="18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58" name="Text Box 30"/>
            <p:cNvSpPr txBox="1">
              <a:spLocks noChangeArrowheads="1"/>
            </p:cNvSpPr>
            <p:nvPr/>
          </p:nvSpPr>
          <p:spPr bwMode="auto">
            <a:xfrm>
              <a:off x="889" y="1053"/>
              <a:ext cx="9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Create Thread Pool</a:t>
              </a:r>
            </a:p>
          </p:txBody>
        </p:sp>
        <p:sp>
          <p:nvSpPr>
            <p:cNvPr id="534559" name="Text Box 31"/>
            <p:cNvSpPr txBox="1">
              <a:spLocks noChangeArrowheads="1"/>
            </p:cNvSpPr>
            <p:nvPr/>
          </p:nvSpPr>
          <p:spPr bwMode="auto">
            <a:xfrm>
              <a:off x="869" y="1404"/>
              <a:ext cx="91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Instantiate servlet</a:t>
              </a:r>
            </a:p>
          </p:txBody>
        </p:sp>
        <p:sp>
          <p:nvSpPr>
            <p:cNvPr id="534560" name="Text Box 32"/>
            <p:cNvSpPr txBox="1">
              <a:spLocks noChangeArrowheads="1"/>
            </p:cNvSpPr>
            <p:nvPr/>
          </p:nvSpPr>
          <p:spPr bwMode="auto">
            <a:xfrm>
              <a:off x="871" y="1655"/>
              <a:ext cx="91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Call init (  ) method</a:t>
              </a:r>
            </a:p>
          </p:txBody>
        </p:sp>
        <p:sp>
          <p:nvSpPr>
            <p:cNvPr id="534561" name="Text Box 33"/>
            <p:cNvSpPr txBox="1">
              <a:spLocks noChangeArrowheads="1"/>
            </p:cNvSpPr>
            <p:nvPr/>
          </p:nvSpPr>
          <p:spPr bwMode="auto">
            <a:xfrm>
              <a:off x="864" y="1859"/>
              <a:ext cx="12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Allocate request to thread </a:t>
              </a:r>
            </a:p>
          </p:txBody>
        </p:sp>
        <p:sp>
          <p:nvSpPr>
            <p:cNvPr id="534563" name="Text Box 35"/>
            <p:cNvSpPr txBox="1">
              <a:spLocks noChangeArrowheads="1"/>
            </p:cNvSpPr>
            <p:nvPr/>
          </p:nvSpPr>
          <p:spPr bwMode="auto">
            <a:xfrm>
              <a:off x="864" y="2183"/>
              <a:ext cx="12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Allocate request to thread </a:t>
              </a:r>
            </a:p>
          </p:txBody>
        </p:sp>
        <p:sp>
          <p:nvSpPr>
            <p:cNvPr id="534564" name="Text Box 36"/>
            <p:cNvSpPr txBox="1">
              <a:spLocks noChangeArrowheads="1"/>
            </p:cNvSpPr>
            <p:nvPr/>
          </p:nvSpPr>
          <p:spPr bwMode="auto">
            <a:xfrm>
              <a:off x="911" y="2543"/>
              <a:ext cx="1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Block all further requests Wait for active threads to end </a:t>
              </a:r>
            </a:p>
          </p:txBody>
        </p:sp>
        <p:sp>
          <p:nvSpPr>
            <p:cNvPr id="534565" name="Text Box 37"/>
            <p:cNvSpPr txBox="1">
              <a:spLocks noChangeArrowheads="1"/>
            </p:cNvSpPr>
            <p:nvPr/>
          </p:nvSpPr>
          <p:spPr bwMode="auto">
            <a:xfrm>
              <a:off x="1056" y="2049"/>
              <a:ext cx="12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34566" name="Text Box 38"/>
            <p:cNvSpPr txBox="1">
              <a:spLocks noChangeArrowheads="1"/>
            </p:cNvSpPr>
            <p:nvPr/>
          </p:nvSpPr>
          <p:spPr bwMode="auto">
            <a:xfrm>
              <a:off x="891" y="2900"/>
              <a:ext cx="10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Terminate thread pool</a:t>
              </a:r>
            </a:p>
          </p:txBody>
        </p:sp>
        <p:sp>
          <p:nvSpPr>
            <p:cNvPr id="534567" name="Text Box 39"/>
            <p:cNvSpPr txBox="1">
              <a:spLocks noChangeArrowheads="1"/>
            </p:cNvSpPr>
            <p:nvPr/>
          </p:nvSpPr>
          <p:spPr bwMode="auto">
            <a:xfrm>
              <a:off x="864" y="3132"/>
              <a:ext cx="105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call destroy (  ) method</a:t>
              </a:r>
            </a:p>
          </p:txBody>
        </p:sp>
        <p:sp>
          <p:nvSpPr>
            <p:cNvPr id="534568" name="Text Box 40"/>
            <p:cNvSpPr txBox="1">
              <a:spLocks noChangeArrowheads="1"/>
            </p:cNvSpPr>
            <p:nvPr/>
          </p:nvSpPr>
          <p:spPr bwMode="auto">
            <a:xfrm>
              <a:off x="864" y="3358"/>
              <a:ext cx="81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terminate servlet</a:t>
              </a:r>
            </a:p>
          </p:txBody>
        </p:sp>
        <p:sp>
          <p:nvSpPr>
            <p:cNvPr id="534569" name="Text Box 41"/>
            <p:cNvSpPr txBox="1">
              <a:spLocks noChangeArrowheads="1"/>
            </p:cNvSpPr>
            <p:nvPr/>
          </p:nvSpPr>
          <p:spPr bwMode="auto">
            <a:xfrm>
              <a:off x="1200" y="3629"/>
              <a:ext cx="9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Container shutdown</a:t>
              </a:r>
            </a:p>
          </p:txBody>
        </p:sp>
        <p:sp>
          <p:nvSpPr>
            <p:cNvPr id="534570" name="Text Box 42"/>
            <p:cNvSpPr txBox="1">
              <a:spLocks noChangeArrowheads="1"/>
            </p:cNvSpPr>
            <p:nvPr/>
          </p:nvSpPr>
          <p:spPr bwMode="auto">
            <a:xfrm>
              <a:off x="1152" y="2129"/>
              <a:ext cx="12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34571" name="Text Box 43"/>
            <p:cNvSpPr txBox="1">
              <a:spLocks noChangeArrowheads="1"/>
            </p:cNvSpPr>
            <p:nvPr/>
          </p:nvSpPr>
          <p:spPr bwMode="auto">
            <a:xfrm>
              <a:off x="2928" y="1880"/>
              <a:ext cx="12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34572" name="Text Box 44"/>
            <p:cNvSpPr txBox="1">
              <a:spLocks noChangeArrowheads="1"/>
            </p:cNvSpPr>
            <p:nvPr/>
          </p:nvSpPr>
          <p:spPr bwMode="auto">
            <a:xfrm>
              <a:off x="2867" y="1836"/>
              <a:ext cx="105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Call service (  ) method</a:t>
              </a:r>
            </a:p>
          </p:txBody>
        </p:sp>
        <p:sp>
          <p:nvSpPr>
            <p:cNvPr id="534573" name="Text Box 45"/>
            <p:cNvSpPr txBox="1">
              <a:spLocks noChangeArrowheads="1"/>
            </p:cNvSpPr>
            <p:nvPr/>
          </p:nvSpPr>
          <p:spPr bwMode="auto">
            <a:xfrm>
              <a:off x="2867" y="2157"/>
              <a:ext cx="105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Call service (  ) method</a:t>
              </a:r>
            </a:p>
          </p:txBody>
        </p:sp>
        <p:sp>
          <p:nvSpPr>
            <p:cNvPr id="534574" name="Text Box 46"/>
            <p:cNvSpPr txBox="1">
              <a:spLocks noChangeArrowheads="1"/>
            </p:cNvSpPr>
            <p:nvPr/>
          </p:nvSpPr>
          <p:spPr bwMode="auto">
            <a:xfrm>
              <a:off x="4128" y="1718"/>
              <a:ext cx="105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34575" name="Text Box 47"/>
            <p:cNvSpPr txBox="1">
              <a:spLocks noChangeArrowheads="1"/>
            </p:cNvSpPr>
            <p:nvPr/>
          </p:nvSpPr>
          <p:spPr bwMode="auto">
            <a:xfrm>
              <a:off x="4560" y="1677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Perform Initialization </a:t>
              </a:r>
            </a:p>
          </p:txBody>
        </p:sp>
        <p:sp>
          <p:nvSpPr>
            <p:cNvPr id="534576" name="Text Box 48"/>
            <p:cNvSpPr txBox="1">
              <a:spLocks noChangeArrowheads="1"/>
            </p:cNvSpPr>
            <p:nvPr/>
          </p:nvSpPr>
          <p:spPr bwMode="auto">
            <a:xfrm>
              <a:off x="4854" y="2199"/>
              <a:ext cx="81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Perform Service</a:t>
              </a:r>
            </a:p>
          </p:txBody>
        </p:sp>
        <p:sp>
          <p:nvSpPr>
            <p:cNvPr id="534577" name="Text Box 49"/>
            <p:cNvSpPr txBox="1">
              <a:spLocks noChangeArrowheads="1"/>
            </p:cNvSpPr>
            <p:nvPr/>
          </p:nvSpPr>
          <p:spPr bwMode="auto">
            <a:xfrm>
              <a:off x="4585" y="3214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Perform cleanup </a:t>
              </a:r>
            </a:p>
          </p:txBody>
        </p:sp>
        <p:sp>
          <p:nvSpPr>
            <p:cNvPr id="534578" name="Text Box 50"/>
            <p:cNvSpPr txBox="1">
              <a:spLocks noChangeArrowheads="1"/>
            </p:cNvSpPr>
            <p:nvPr/>
          </p:nvSpPr>
          <p:spPr bwMode="auto">
            <a:xfrm>
              <a:off x="4306" y="3426"/>
              <a:ext cx="9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Servlet destroyed &amp; garbage collected</a:t>
              </a:r>
            </a:p>
          </p:txBody>
        </p:sp>
        <p:sp>
          <p:nvSpPr>
            <p:cNvPr id="534579" name="Text Box 51"/>
            <p:cNvSpPr txBox="1">
              <a:spLocks noChangeArrowheads="1"/>
            </p:cNvSpPr>
            <p:nvPr/>
          </p:nvSpPr>
          <p:spPr bwMode="auto">
            <a:xfrm>
              <a:off x="4656" y="2618"/>
              <a:ext cx="81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Perform Service</a:t>
              </a:r>
            </a:p>
          </p:txBody>
        </p:sp>
        <p:sp>
          <p:nvSpPr>
            <p:cNvPr id="534580" name="Text Box 52"/>
            <p:cNvSpPr txBox="1">
              <a:spLocks noChangeArrowheads="1"/>
            </p:cNvSpPr>
            <p:nvPr/>
          </p:nvSpPr>
          <p:spPr bwMode="auto">
            <a:xfrm>
              <a:off x="192" y="2124"/>
              <a:ext cx="81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34581" name="Text Box 53"/>
            <p:cNvSpPr txBox="1">
              <a:spLocks noChangeArrowheads="1"/>
            </p:cNvSpPr>
            <p:nvPr/>
          </p:nvSpPr>
          <p:spPr bwMode="auto">
            <a:xfrm>
              <a:off x="234" y="2356"/>
              <a:ext cx="52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Shutdown Initiated</a:t>
              </a:r>
            </a:p>
          </p:txBody>
        </p:sp>
        <p:sp>
          <p:nvSpPr>
            <p:cNvPr id="534582" name="Text Box 54"/>
            <p:cNvSpPr txBox="1">
              <a:spLocks noChangeArrowheads="1"/>
            </p:cNvSpPr>
            <p:nvPr/>
          </p:nvSpPr>
          <p:spPr bwMode="auto">
            <a:xfrm>
              <a:off x="234" y="1770"/>
              <a:ext cx="6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HTTP Request 1</a:t>
              </a:r>
            </a:p>
          </p:txBody>
        </p:sp>
        <p:sp>
          <p:nvSpPr>
            <p:cNvPr id="534583" name="Text Box 55"/>
            <p:cNvSpPr txBox="1">
              <a:spLocks noChangeArrowheads="1"/>
            </p:cNvSpPr>
            <p:nvPr/>
          </p:nvSpPr>
          <p:spPr bwMode="auto">
            <a:xfrm>
              <a:off x="234" y="2094"/>
              <a:ext cx="6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HTTP Request 2</a:t>
              </a:r>
            </a:p>
          </p:txBody>
        </p:sp>
        <p:sp>
          <p:nvSpPr>
            <p:cNvPr id="534584" name="Text Box 56"/>
            <p:cNvSpPr txBox="1">
              <a:spLocks noChangeArrowheads="1"/>
            </p:cNvSpPr>
            <p:nvPr/>
          </p:nvSpPr>
          <p:spPr bwMode="auto">
            <a:xfrm>
              <a:off x="227" y="2636"/>
              <a:ext cx="6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HTTP Response 1</a:t>
              </a:r>
            </a:p>
          </p:txBody>
        </p:sp>
        <p:sp>
          <p:nvSpPr>
            <p:cNvPr id="534585" name="Text Box 57"/>
            <p:cNvSpPr txBox="1">
              <a:spLocks noChangeArrowheads="1"/>
            </p:cNvSpPr>
            <p:nvPr/>
          </p:nvSpPr>
          <p:spPr bwMode="auto">
            <a:xfrm>
              <a:off x="230" y="3176"/>
              <a:ext cx="6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Times New Roman" panose="02020603050405020304" pitchFamily="18" charset="0"/>
                </a:rPr>
                <a:t>HTTP Response 2</a:t>
              </a:r>
            </a:p>
          </p:txBody>
        </p:sp>
        <p:sp>
          <p:nvSpPr>
            <p:cNvPr id="534586" name="Line 58"/>
            <p:cNvSpPr>
              <a:spLocks noChangeShapeType="1"/>
            </p:cNvSpPr>
            <p:nvPr/>
          </p:nvSpPr>
          <p:spPr bwMode="auto">
            <a:xfrm flipH="1">
              <a:off x="576" y="2856"/>
              <a:ext cx="336" cy="4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87" name="Line 59"/>
            <p:cNvSpPr>
              <a:spLocks noChangeShapeType="1"/>
            </p:cNvSpPr>
            <p:nvPr/>
          </p:nvSpPr>
          <p:spPr bwMode="auto">
            <a:xfrm flipH="1">
              <a:off x="576" y="2531"/>
              <a:ext cx="336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88" name="Line 60"/>
            <p:cNvSpPr>
              <a:spLocks noChangeShapeType="1"/>
            </p:cNvSpPr>
            <p:nvPr/>
          </p:nvSpPr>
          <p:spPr bwMode="auto">
            <a:xfrm>
              <a:off x="672" y="1921"/>
              <a:ext cx="24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89" name="Line 61"/>
            <p:cNvSpPr>
              <a:spLocks noChangeShapeType="1"/>
            </p:cNvSpPr>
            <p:nvPr/>
          </p:nvSpPr>
          <p:spPr bwMode="auto">
            <a:xfrm>
              <a:off x="672" y="2246"/>
              <a:ext cx="24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90" name="Arc 62"/>
            <p:cNvSpPr>
              <a:spLocks/>
            </p:cNvSpPr>
            <p:nvPr/>
          </p:nvSpPr>
          <p:spPr bwMode="auto">
            <a:xfrm>
              <a:off x="4313" y="1803"/>
              <a:ext cx="295" cy="162"/>
            </a:xfrm>
            <a:custGeom>
              <a:avLst/>
              <a:gdLst>
                <a:gd name="G0" fmla="+- 5001 0 0"/>
                <a:gd name="G1" fmla="+- 21600 0 0"/>
                <a:gd name="G2" fmla="+- 21600 0 0"/>
                <a:gd name="T0" fmla="*/ 0 w 26601"/>
                <a:gd name="T1" fmla="*/ 587 h 43200"/>
                <a:gd name="T2" fmla="*/ 810 w 26601"/>
                <a:gd name="T3" fmla="*/ 42789 h 43200"/>
                <a:gd name="T4" fmla="*/ 5001 w 2660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01" h="43200" fill="none" extrusionOk="0">
                  <a:moveTo>
                    <a:pt x="-1" y="586"/>
                  </a:moveTo>
                  <a:cubicBezTo>
                    <a:pt x="1638" y="196"/>
                    <a:pt x="3316" y="0"/>
                    <a:pt x="5001" y="0"/>
                  </a:cubicBezTo>
                  <a:cubicBezTo>
                    <a:pt x="16930" y="0"/>
                    <a:pt x="26601" y="9670"/>
                    <a:pt x="26601" y="21600"/>
                  </a:cubicBezTo>
                  <a:cubicBezTo>
                    <a:pt x="26601" y="33529"/>
                    <a:pt x="16930" y="43200"/>
                    <a:pt x="5001" y="43200"/>
                  </a:cubicBezTo>
                  <a:cubicBezTo>
                    <a:pt x="3593" y="43199"/>
                    <a:pt x="2190" y="43062"/>
                    <a:pt x="809" y="42789"/>
                  </a:cubicBezTo>
                </a:path>
                <a:path w="26601" h="43200" stroke="0" extrusionOk="0">
                  <a:moveTo>
                    <a:pt x="-1" y="586"/>
                  </a:moveTo>
                  <a:cubicBezTo>
                    <a:pt x="1638" y="196"/>
                    <a:pt x="3316" y="0"/>
                    <a:pt x="5001" y="0"/>
                  </a:cubicBezTo>
                  <a:cubicBezTo>
                    <a:pt x="16930" y="0"/>
                    <a:pt x="26601" y="9670"/>
                    <a:pt x="26601" y="21600"/>
                  </a:cubicBezTo>
                  <a:cubicBezTo>
                    <a:pt x="26601" y="33529"/>
                    <a:pt x="16930" y="43200"/>
                    <a:pt x="5001" y="43200"/>
                  </a:cubicBezTo>
                  <a:cubicBezTo>
                    <a:pt x="3593" y="43199"/>
                    <a:pt x="2190" y="43062"/>
                    <a:pt x="809" y="42789"/>
                  </a:cubicBezTo>
                  <a:lnTo>
                    <a:pt x="5001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91" name="Arc 63"/>
            <p:cNvSpPr>
              <a:spLocks/>
            </p:cNvSpPr>
            <p:nvPr/>
          </p:nvSpPr>
          <p:spPr bwMode="auto">
            <a:xfrm>
              <a:off x="4313" y="3295"/>
              <a:ext cx="295" cy="122"/>
            </a:xfrm>
            <a:custGeom>
              <a:avLst/>
              <a:gdLst>
                <a:gd name="G0" fmla="+- 5001 0 0"/>
                <a:gd name="G1" fmla="+- 21600 0 0"/>
                <a:gd name="G2" fmla="+- 21600 0 0"/>
                <a:gd name="T0" fmla="*/ 0 w 26601"/>
                <a:gd name="T1" fmla="*/ 587 h 43200"/>
                <a:gd name="T2" fmla="*/ 810 w 26601"/>
                <a:gd name="T3" fmla="*/ 42789 h 43200"/>
                <a:gd name="T4" fmla="*/ 5001 w 2660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01" h="43200" fill="none" extrusionOk="0">
                  <a:moveTo>
                    <a:pt x="-1" y="586"/>
                  </a:moveTo>
                  <a:cubicBezTo>
                    <a:pt x="1638" y="196"/>
                    <a:pt x="3316" y="0"/>
                    <a:pt x="5001" y="0"/>
                  </a:cubicBezTo>
                  <a:cubicBezTo>
                    <a:pt x="16930" y="0"/>
                    <a:pt x="26601" y="9670"/>
                    <a:pt x="26601" y="21600"/>
                  </a:cubicBezTo>
                  <a:cubicBezTo>
                    <a:pt x="26601" y="33529"/>
                    <a:pt x="16930" y="43200"/>
                    <a:pt x="5001" y="43200"/>
                  </a:cubicBezTo>
                  <a:cubicBezTo>
                    <a:pt x="3593" y="43199"/>
                    <a:pt x="2190" y="43062"/>
                    <a:pt x="809" y="42789"/>
                  </a:cubicBezTo>
                </a:path>
                <a:path w="26601" h="43200" stroke="0" extrusionOk="0">
                  <a:moveTo>
                    <a:pt x="-1" y="586"/>
                  </a:moveTo>
                  <a:cubicBezTo>
                    <a:pt x="1638" y="196"/>
                    <a:pt x="3316" y="0"/>
                    <a:pt x="5001" y="0"/>
                  </a:cubicBezTo>
                  <a:cubicBezTo>
                    <a:pt x="16930" y="0"/>
                    <a:pt x="26601" y="9670"/>
                    <a:pt x="26601" y="21600"/>
                  </a:cubicBezTo>
                  <a:cubicBezTo>
                    <a:pt x="26601" y="33529"/>
                    <a:pt x="16930" y="43200"/>
                    <a:pt x="5001" y="43200"/>
                  </a:cubicBezTo>
                  <a:cubicBezTo>
                    <a:pt x="3593" y="43199"/>
                    <a:pt x="2190" y="43062"/>
                    <a:pt x="809" y="42789"/>
                  </a:cubicBezTo>
                  <a:lnTo>
                    <a:pt x="5001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92" name="Arc 64"/>
            <p:cNvSpPr>
              <a:spLocks/>
            </p:cNvSpPr>
            <p:nvPr/>
          </p:nvSpPr>
          <p:spPr bwMode="auto">
            <a:xfrm>
              <a:off x="910" y="3621"/>
              <a:ext cx="295" cy="162"/>
            </a:xfrm>
            <a:custGeom>
              <a:avLst/>
              <a:gdLst>
                <a:gd name="G0" fmla="+- 5001 0 0"/>
                <a:gd name="G1" fmla="+- 21600 0 0"/>
                <a:gd name="G2" fmla="+- 21600 0 0"/>
                <a:gd name="T0" fmla="*/ 0 w 26601"/>
                <a:gd name="T1" fmla="*/ 587 h 43200"/>
                <a:gd name="T2" fmla="*/ 810 w 26601"/>
                <a:gd name="T3" fmla="*/ 42789 h 43200"/>
                <a:gd name="T4" fmla="*/ 5001 w 2660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01" h="43200" fill="none" extrusionOk="0">
                  <a:moveTo>
                    <a:pt x="-1" y="586"/>
                  </a:moveTo>
                  <a:cubicBezTo>
                    <a:pt x="1638" y="196"/>
                    <a:pt x="3316" y="0"/>
                    <a:pt x="5001" y="0"/>
                  </a:cubicBezTo>
                  <a:cubicBezTo>
                    <a:pt x="16930" y="0"/>
                    <a:pt x="26601" y="9670"/>
                    <a:pt x="26601" y="21600"/>
                  </a:cubicBezTo>
                  <a:cubicBezTo>
                    <a:pt x="26601" y="33529"/>
                    <a:pt x="16930" y="43200"/>
                    <a:pt x="5001" y="43200"/>
                  </a:cubicBezTo>
                  <a:cubicBezTo>
                    <a:pt x="3593" y="43199"/>
                    <a:pt x="2190" y="43062"/>
                    <a:pt x="809" y="42789"/>
                  </a:cubicBezTo>
                </a:path>
                <a:path w="26601" h="43200" stroke="0" extrusionOk="0">
                  <a:moveTo>
                    <a:pt x="-1" y="586"/>
                  </a:moveTo>
                  <a:cubicBezTo>
                    <a:pt x="1638" y="196"/>
                    <a:pt x="3316" y="0"/>
                    <a:pt x="5001" y="0"/>
                  </a:cubicBezTo>
                  <a:cubicBezTo>
                    <a:pt x="16930" y="0"/>
                    <a:pt x="26601" y="9670"/>
                    <a:pt x="26601" y="21600"/>
                  </a:cubicBezTo>
                  <a:cubicBezTo>
                    <a:pt x="26601" y="33529"/>
                    <a:pt x="16930" y="43200"/>
                    <a:pt x="5001" y="43200"/>
                  </a:cubicBezTo>
                  <a:cubicBezTo>
                    <a:pt x="3593" y="43199"/>
                    <a:pt x="2190" y="43062"/>
                    <a:pt x="809" y="42789"/>
                  </a:cubicBezTo>
                  <a:lnTo>
                    <a:pt x="5001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4593" name="Rectangle 65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Servlet Lifecycle</a:t>
            </a:r>
          </a:p>
        </p:txBody>
      </p:sp>
    </p:spTree>
    <p:extLst>
      <p:ext uri="{BB962C8B-B14F-4D97-AF65-F5344CB8AC3E}">
        <p14:creationId xmlns:p14="http://schemas.microsoft.com/office/powerpoint/2010/main" val="24515589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334000"/>
          </a:xfrm>
        </p:spPr>
        <p:txBody>
          <a:bodyPr/>
          <a:lstStyle/>
          <a:p>
            <a:pPr marL="609600" indent="-609600"/>
            <a:r>
              <a:rPr lang="en-US" altLang="en-US" sz="2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 can communicate with four different entities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Client during request/response cycle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With servlet container to get context/config information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With other resources on server e.g. servlets, EJBs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With external resources like databases, legacy systems, and EIS</a:t>
            </a:r>
          </a:p>
          <a:p>
            <a:pPr marL="609600" indent="-609600"/>
            <a:r>
              <a:rPr lang="en-US" altLang="en-US" sz="2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Client communication can be in many forms</a:t>
            </a:r>
          </a:p>
          <a:p>
            <a:pPr marL="609600" indent="-609600"/>
            <a:r>
              <a:rPr lang="en-US" altLang="en-US" sz="2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 Http communication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Request – Information parameters (as name value pairs)</a:t>
            </a:r>
          </a:p>
          <a:p>
            <a:pPr marL="1100138" lvl="1" indent="-533400"/>
            <a:r>
              <a:rPr lang="en-US" altLang="en-US" sz="2000">
                <a:cs typeface="Times New Roman" panose="02020603050405020304" pitchFamily="18" charset="0"/>
              </a:rPr>
              <a:t>Response </a:t>
            </a:r>
          </a:p>
          <a:p>
            <a:pPr marL="1366838" lvl="2" indent="-457200"/>
            <a:r>
              <a:rPr lang="en-US" altLang="en-US" sz="1800">
                <a:cs typeface="Times New Roman" panose="02020603050405020304" pitchFamily="18" charset="0"/>
              </a:rPr>
              <a:t>HTML (Browsers)</a:t>
            </a:r>
          </a:p>
          <a:p>
            <a:pPr marL="1366838" lvl="2" indent="-457200"/>
            <a:r>
              <a:rPr lang="en-US" altLang="en-US" sz="1800">
                <a:cs typeface="Times New Roman" panose="02020603050405020304" pitchFamily="18" charset="0"/>
              </a:rPr>
              <a:t>WML (Mobile Devices)</a:t>
            </a:r>
          </a:p>
          <a:p>
            <a:pPr marL="1366838" lvl="2" indent="-457200"/>
            <a:r>
              <a:rPr lang="en-US" altLang="en-US" sz="1800">
                <a:cs typeface="Times New Roman" panose="02020603050405020304" pitchFamily="18" charset="0"/>
              </a:rPr>
              <a:t>CSV (Spreadsheets)</a:t>
            </a:r>
          </a:p>
          <a:p>
            <a:pPr marL="1366838" lvl="2" indent="-457200"/>
            <a:r>
              <a:rPr lang="en-US" altLang="en-US" sz="1800">
                <a:cs typeface="Times New Roman" panose="02020603050405020304" pitchFamily="18" charset="0"/>
              </a:rPr>
              <a:t>XML (Communicating with non-java systems)</a:t>
            </a:r>
          </a:p>
          <a:p>
            <a:pPr marL="1366838" lvl="2" indent="-457200"/>
            <a:r>
              <a:rPr lang="en-US" altLang="en-US" sz="1800">
                <a:cs typeface="Times New Roman" panose="02020603050405020304" pitchFamily="18" charset="0"/>
              </a:rPr>
              <a:t>Serialized Objects</a:t>
            </a:r>
          </a:p>
        </p:txBody>
      </p:sp>
      <p:sp>
        <p:nvSpPr>
          <p:cNvPr id="435203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Servlet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597290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286000"/>
            <a:ext cx="7772400" cy="1676400"/>
          </a:xfrm>
        </p:spPr>
        <p:txBody>
          <a:bodyPr anchor="ctr"/>
          <a:lstStyle/>
          <a:p>
            <a:r>
              <a:rPr lang="en-US" altLang="en-US"/>
              <a:t>Servlets API</a:t>
            </a:r>
          </a:p>
        </p:txBody>
      </p:sp>
    </p:spTree>
    <p:extLst>
      <p:ext uri="{BB962C8B-B14F-4D97-AF65-F5344CB8AC3E}">
        <p14:creationId xmlns:p14="http://schemas.microsoft.com/office/powerpoint/2010/main" val="31199729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334000"/>
          </a:xfrm>
        </p:spPr>
        <p:txBody>
          <a:bodyPr/>
          <a:lstStyle/>
          <a:p>
            <a:pPr marL="609600" indent="-609600"/>
            <a:r>
              <a:rPr lang="en-US" altLang="en-US" sz="2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Contained in two packages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javax.servlet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javax.servlet.Http</a:t>
            </a:r>
          </a:p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Contains 20 interfaces and 16 classes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Prevalence of interfaces allows servlet implementation to be customized to container</a:t>
            </a:r>
          </a:p>
        </p:txBody>
      </p:sp>
      <p:sp>
        <p:nvSpPr>
          <p:cNvPr id="387075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Servlet API</a:t>
            </a:r>
          </a:p>
        </p:txBody>
      </p:sp>
    </p:spTree>
    <p:extLst>
      <p:ext uri="{BB962C8B-B14F-4D97-AF65-F5344CB8AC3E}">
        <p14:creationId xmlns:p14="http://schemas.microsoft.com/office/powerpoint/2010/main" val="1491472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486400"/>
          </a:xfrm>
        </p:spPr>
        <p:txBody>
          <a:bodyPr/>
          <a:lstStyle/>
          <a:p>
            <a:pPr marL="609600" indent="-609600"/>
            <a:r>
              <a:rPr lang="en-US" altLang="en-US"/>
              <a:t>Javax.servlet package can be extended for use with any application layer protocol</a:t>
            </a:r>
          </a:p>
          <a:p>
            <a:pPr marL="1100138" lvl="1" indent="-533400"/>
            <a:r>
              <a:rPr lang="en-US" altLang="en-US"/>
              <a:t>http is the most popularly used protocol</a:t>
            </a:r>
          </a:p>
          <a:p>
            <a:pPr marL="1100138" lvl="1" indent="-533400"/>
            <a:r>
              <a:rPr lang="en-US" altLang="en-US"/>
              <a:t>Javax.servlet.http package is extension of the javax.servlet package for http protocol</a:t>
            </a:r>
          </a:p>
          <a:p>
            <a:pPr marL="609600" indent="-609600"/>
            <a:r>
              <a:rPr lang="en-US" altLang="en-US" sz="2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The Servlet spec allows you to implement separate Java methods implementing each HTTP method in your subclass of HttpServlet. 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Override the doGet() and/or doPost() method to provide normal servlet functionality. 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Override doPut() or doDelete() if you want to implement these methods. 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There's no need to override doOptions() or doTrace().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The superclass handles the HEAD method all on its own.</a:t>
            </a:r>
          </a:p>
          <a:p>
            <a:pPr marL="1100138" lvl="1" indent="-533400"/>
            <a:endParaRPr lang="en-US" altLang="en-US"/>
          </a:p>
        </p:txBody>
      </p:sp>
      <p:sp>
        <p:nvSpPr>
          <p:cNvPr id="609283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JAVA Servlets</a:t>
            </a:r>
          </a:p>
        </p:txBody>
      </p:sp>
    </p:spTree>
    <p:extLst>
      <p:ext uri="{BB962C8B-B14F-4D97-AF65-F5344CB8AC3E}">
        <p14:creationId xmlns:p14="http://schemas.microsoft.com/office/powerpoint/2010/main" val="3800423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InetAddress</a:t>
            </a:r>
          </a:p>
          <a:p>
            <a:pPr algn="ctr"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 algn="ctr"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Socket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 algn="ctr"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ServerSocket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 algn="ctr"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DatagramSocket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 algn="ctr">
              <a:buFontTx/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DatagramPacket</a:t>
            </a:r>
          </a:p>
        </p:txBody>
      </p:sp>
    </p:spTree>
    <p:extLst>
      <p:ext uri="{BB962C8B-B14F-4D97-AF65-F5344CB8AC3E}">
        <p14:creationId xmlns:p14="http://schemas.microsoft.com/office/powerpoint/2010/main" val="24061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4724400"/>
          </a:xfrm>
        </p:spPr>
        <p:txBody>
          <a:bodyPr/>
          <a:lstStyle/>
          <a:p>
            <a:pPr marL="609600" indent="-609600"/>
            <a:r>
              <a:rPr lang="en-US" altLang="en-US" sz="2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Provides the contract between the servlet/web application and the web container</a:t>
            </a:r>
          </a:p>
          <a:p>
            <a:pPr marL="609600" indent="-609600"/>
            <a:r>
              <a:rPr lang="en-US" altLang="en-US" sz="2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Used for creating protocol independent server applications</a:t>
            </a:r>
          </a:p>
          <a:p>
            <a:pPr marL="609600" indent="-609600"/>
            <a:r>
              <a:rPr lang="en-US" altLang="en-US" sz="2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 interface defines the core of the entire package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Other interfaces provide additional services to the developer</a:t>
            </a:r>
          </a:p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Contains 12 interfaces 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7 interfaces implemented by the package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5 interfaces implemented by the user</a:t>
            </a:r>
          </a:p>
        </p:txBody>
      </p:sp>
      <p:sp>
        <p:nvSpPr>
          <p:cNvPr id="393219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Javax.servlet Package</a:t>
            </a:r>
          </a:p>
        </p:txBody>
      </p:sp>
    </p:spTree>
    <p:extLst>
      <p:ext uri="{BB962C8B-B14F-4D97-AF65-F5344CB8AC3E}">
        <p14:creationId xmlns:p14="http://schemas.microsoft.com/office/powerpoint/2010/main" val="1237815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of 99</a:t>
            </a: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0C39-E273-428B-B2FE-8E6B2EEEA60C}" type="slidenum">
              <a:rPr lang="en-US" altLang="en-US"/>
              <a:pPr/>
              <a:t>71</a:t>
            </a:fld>
            <a:endParaRPr lang="en-US" altLang="en-US"/>
          </a:p>
        </p:txBody>
      </p:sp>
      <p:sp>
        <p:nvSpPr>
          <p:cNvPr id="437250" name="Text Box 1026"/>
          <p:cNvSpPr txBox="1">
            <a:spLocks noChangeArrowheads="1"/>
          </p:cNvSpPr>
          <p:nvPr/>
        </p:nvSpPr>
        <p:spPr bwMode="auto">
          <a:xfrm>
            <a:off x="2457450" y="1066800"/>
            <a:ext cx="13398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Exception </a:t>
            </a:r>
          </a:p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ServletException</a:t>
            </a:r>
          </a:p>
        </p:txBody>
      </p:sp>
      <p:sp>
        <p:nvSpPr>
          <p:cNvPr id="437251" name="Text Box 1027"/>
          <p:cNvSpPr txBox="1">
            <a:spLocks noChangeArrowheads="1"/>
          </p:cNvSpPr>
          <p:nvPr/>
        </p:nvSpPr>
        <p:spPr bwMode="auto">
          <a:xfrm>
            <a:off x="2303464" y="2106613"/>
            <a:ext cx="1622425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UnavailableException</a:t>
            </a:r>
          </a:p>
        </p:txBody>
      </p:sp>
      <p:sp>
        <p:nvSpPr>
          <p:cNvPr id="437252" name="Text Box 1028"/>
          <p:cNvSpPr txBox="1">
            <a:spLocks noChangeArrowheads="1"/>
          </p:cNvSpPr>
          <p:nvPr/>
        </p:nvSpPr>
        <p:spPr bwMode="auto">
          <a:xfrm>
            <a:off x="2738439" y="2773363"/>
            <a:ext cx="776287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interface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</a:t>
            </a:r>
          </a:p>
        </p:txBody>
      </p:sp>
      <p:sp>
        <p:nvSpPr>
          <p:cNvPr id="437253" name="Text Box 1029"/>
          <p:cNvSpPr txBox="1">
            <a:spLocks noChangeArrowheads="1"/>
          </p:cNvSpPr>
          <p:nvPr/>
        </p:nvSpPr>
        <p:spPr bwMode="auto">
          <a:xfrm>
            <a:off x="3949701" y="2773363"/>
            <a:ext cx="1128713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interface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ServletConfig</a:t>
            </a:r>
          </a:p>
        </p:txBody>
      </p:sp>
      <p:sp>
        <p:nvSpPr>
          <p:cNvPr id="437254" name="Text Box 1030"/>
          <p:cNvSpPr txBox="1">
            <a:spLocks noChangeArrowheads="1"/>
          </p:cNvSpPr>
          <p:nvPr/>
        </p:nvSpPr>
        <p:spPr bwMode="auto">
          <a:xfrm>
            <a:off x="3090863" y="3911600"/>
            <a:ext cx="127000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Serializable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GenericServlet </a:t>
            </a:r>
          </a:p>
        </p:txBody>
      </p:sp>
      <p:sp>
        <p:nvSpPr>
          <p:cNvPr id="437255" name="Text Box 1031"/>
          <p:cNvSpPr txBox="1">
            <a:spLocks noChangeArrowheads="1"/>
          </p:cNvSpPr>
          <p:nvPr/>
        </p:nvSpPr>
        <p:spPr bwMode="auto">
          <a:xfrm>
            <a:off x="2527301" y="4818063"/>
            <a:ext cx="987425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interface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FilterConfig</a:t>
            </a:r>
          </a:p>
        </p:txBody>
      </p:sp>
      <p:sp>
        <p:nvSpPr>
          <p:cNvPr id="437256" name="Text Box 1032"/>
          <p:cNvSpPr txBox="1">
            <a:spLocks noChangeArrowheads="1"/>
          </p:cNvSpPr>
          <p:nvPr/>
        </p:nvSpPr>
        <p:spPr bwMode="auto">
          <a:xfrm>
            <a:off x="3832226" y="4818063"/>
            <a:ext cx="1128713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interface</a:t>
            </a:r>
          </a:p>
          <a:p>
            <a:pPr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ServletContext </a:t>
            </a:r>
          </a:p>
        </p:txBody>
      </p:sp>
      <p:sp>
        <p:nvSpPr>
          <p:cNvPr id="437257" name="Text Box 1033"/>
          <p:cNvSpPr txBox="1">
            <a:spLocks noChangeArrowheads="1"/>
          </p:cNvSpPr>
          <p:nvPr/>
        </p:nvSpPr>
        <p:spPr bwMode="auto">
          <a:xfrm>
            <a:off x="2527301" y="5408613"/>
            <a:ext cx="987425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interface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FilterChain</a:t>
            </a:r>
          </a:p>
        </p:txBody>
      </p:sp>
      <p:sp>
        <p:nvSpPr>
          <p:cNvPr id="437258" name="Text Box 1034"/>
          <p:cNvSpPr txBox="1">
            <a:spLocks noChangeArrowheads="1"/>
          </p:cNvSpPr>
          <p:nvPr/>
        </p:nvSpPr>
        <p:spPr bwMode="auto">
          <a:xfrm>
            <a:off x="5632450" y="1649413"/>
            <a:ext cx="14795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EventObject</a:t>
            </a:r>
          </a:p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ServletContextEvent </a:t>
            </a:r>
          </a:p>
        </p:txBody>
      </p:sp>
      <p:sp>
        <p:nvSpPr>
          <p:cNvPr id="437259" name="Text Box 1035"/>
          <p:cNvSpPr txBox="1">
            <a:spLocks noChangeArrowheads="1"/>
          </p:cNvSpPr>
          <p:nvPr/>
        </p:nvSpPr>
        <p:spPr bwMode="auto">
          <a:xfrm>
            <a:off x="5348288" y="2660651"/>
            <a:ext cx="20447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ServletContextAttributeEvent </a:t>
            </a:r>
          </a:p>
        </p:txBody>
      </p:sp>
      <p:sp>
        <p:nvSpPr>
          <p:cNvPr id="437260" name="Text Box 1036"/>
          <p:cNvSpPr txBox="1">
            <a:spLocks noChangeArrowheads="1"/>
          </p:cNvSpPr>
          <p:nvPr/>
        </p:nvSpPr>
        <p:spPr bwMode="auto">
          <a:xfrm>
            <a:off x="5808664" y="3298825"/>
            <a:ext cx="1127125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interface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ServletRequest </a:t>
            </a:r>
          </a:p>
        </p:txBody>
      </p:sp>
      <p:sp>
        <p:nvSpPr>
          <p:cNvPr id="437261" name="Text Box 1037"/>
          <p:cNvSpPr txBox="1">
            <a:spLocks noChangeArrowheads="1"/>
          </p:cNvSpPr>
          <p:nvPr/>
        </p:nvSpPr>
        <p:spPr bwMode="auto">
          <a:xfrm>
            <a:off x="5526089" y="4351338"/>
            <a:ext cx="1690687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ServletRequestWrapper </a:t>
            </a:r>
          </a:p>
        </p:txBody>
      </p:sp>
      <p:sp>
        <p:nvSpPr>
          <p:cNvPr id="437262" name="Text Box 1038"/>
          <p:cNvSpPr txBox="1">
            <a:spLocks noChangeArrowheads="1"/>
          </p:cNvSpPr>
          <p:nvPr/>
        </p:nvSpPr>
        <p:spPr bwMode="auto">
          <a:xfrm>
            <a:off x="5280026" y="4818063"/>
            <a:ext cx="1408113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interface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RequestDispatcher </a:t>
            </a:r>
          </a:p>
        </p:txBody>
      </p:sp>
      <p:sp>
        <p:nvSpPr>
          <p:cNvPr id="437263" name="Text Box 1039"/>
          <p:cNvSpPr txBox="1">
            <a:spLocks noChangeArrowheads="1"/>
          </p:cNvSpPr>
          <p:nvPr/>
        </p:nvSpPr>
        <p:spPr bwMode="auto">
          <a:xfrm>
            <a:off x="7007225" y="4818063"/>
            <a:ext cx="1550988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OutputStream</a:t>
            </a:r>
          </a:p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ServletOutputStream </a:t>
            </a:r>
          </a:p>
        </p:txBody>
      </p:sp>
      <p:sp>
        <p:nvSpPr>
          <p:cNvPr id="437264" name="Text Box 1040"/>
          <p:cNvSpPr txBox="1">
            <a:spLocks noChangeArrowheads="1"/>
          </p:cNvSpPr>
          <p:nvPr/>
        </p:nvSpPr>
        <p:spPr bwMode="auto">
          <a:xfrm>
            <a:off x="7007225" y="5408613"/>
            <a:ext cx="1550988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InputStream</a:t>
            </a:r>
          </a:p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ServletInputStream </a:t>
            </a:r>
          </a:p>
        </p:txBody>
      </p:sp>
      <p:sp>
        <p:nvSpPr>
          <p:cNvPr id="437265" name="Text Box 1041"/>
          <p:cNvSpPr txBox="1">
            <a:spLocks noChangeArrowheads="1"/>
          </p:cNvSpPr>
          <p:nvPr/>
        </p:nvSpPr>
        <p:spPr bwMode="auto">
          <a:xfrm>
            <a:off x="8312151" y="1066800"/>
            <a:ext cx="1692275" cy="833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EventListener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interface</a:t>
            </a:r>
          </a:p>
          <a:p>
            <a:pPr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ServletContextListener </a:t>
            </a:r>
          </a:p>
        </p:txBody>
      </p:sp>
      <p:sp>
        <p:nvSpPr>
          <p:cNvPr id="437266" name="Text Box 1042"/>
          <p:cNvSpPr txBox="1">
            <a:spLocks noChangeArrowheads="1"/>
          </p:cNvSpPr>
          <p:nvPr/>
        </p:nvSpPr>
        <p:spPr bwMode="auto">
          <a:xfrm>
            <a:off x="8558213" y="3136900"/>
            <a:ext cx="12001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interface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ServletResponse </a:t>
            </a:r>
          </a:p>
        </p:txBody>
      </p:sp>
      <p:sp>
        <p:nvSpPr>
          <p:cNvPr id="437267" name="Text Box 1043"/>
          <p:cNvSpPr txBox="1">
            <a:spLocks noChangeArrowheads="1"/>
          </p:cNvSpPr>
          <p:nvPr/>
        </p:nvSpPr>
        <p:spPr bwMode="auto">
          <a:xfrm>
            <a:off x="8277226" y="4183063"/>
            <a:ext cx="1762125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ServletResponseWrapper </a:t>
            </a:r>
          </a:p>
        </p:txBody>
      </p:sp>
      <p:sp>
        <p:nvSpPr>
          <p:cNvPr id="437268" name="Text Box 1044"/>
          <p:cNvSpPr txBox="1">
            <a:spLocks noChangeArrowheads="1"/>
          </p:cNvSpPr>
          <p:nvPr/>
        </p:nvSpPr>
        <p:spPr bwMode="auto">
          <a:xfrm>
            <a:off x="8875714" y="4818063"/>
            <a:ext cx="1411287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interface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SingleThreadModel </a:t>
            </a:r>
          </a:p>
        </p:txBody>
      </p:sp>
      <p:sp>
        <p:nvSpPr>
          <p:cNvPr id="437269" name="Text Box 1045"/>
          <p:cNvSpPr txBox="1">
            <a:spLocks noChangeArrowheads="1"/>
          </p:cNvSpPr>
          <p:nvPr/>
        </p:nvSpPr>
        <p:spPr bwMode="auto">
          <a:xfrm>
            <a:off x="8029576" y="2135189"/>
            <a:ext cx="2257425" cy="833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 EventListener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interface</a:t>
            </a:r>
          </a:p>
          <a:p>
            <a:pPr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ServletContextAttributeListener</a:t>
            </a:r>
          </a:p>
        </p:txBody>
      </p:sp>
      <p:sp>
        <p:nvSpPr>
          <p:cNvPr id="437270" name="Line 1046"/>
          <p:cNvSpPr>
            <a:spLocks noChangeShapeType="1"/>
          </p:cNvSpPr>
          <p:nvPr/>
        </p:nvSpPr>
        <p:spPr bwMode="auto">
          <a:xfrm flipV="1">
            <a:off x="3090863" y="1530351"/>
            <a:ext cx="0" cy="569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71" name="Line 1047"/>
          <p:cNvSpPr>
            <a:spLocks noChangeShapeType="1"/>
          </p:cNvSpPr>
          <p:nvPr/>
        </p:nvSpPr>
        <p:spPr bwMode="auto">
          <a:xfrm>
            <a:off x="3090863" y="2341563"/>
            <a:ext cx="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72" name="Line 1048"/>
          <p:cNvSpPr>
            <a:spLocks noChangeShapeType="1"/>
          </p:cNvSpPr>
          <p:nvPr/>
        </p:nvSpPr>
        <p:spPr bwMode="auto">
          <a:xfrm flipV="1">
            <a:off x="3373438" y="3216276"/>
            <a:ext cx="0" cy="695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73" name="Line 1049"/>
          <p:cNvSpPr>
            <a:spLocks noChangeShapeType="1"/>
          </p:cNvSpPr>
          <p:nvPr/>
        </p:nvSpPr>
        <p:spPr bwMode="auto">
          <a:xfrm flipV="1">
            <a:off x="4079875" y="3216276"/>
            <a:ext cx="0" cy="695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74" name="Line 1050"/>
          <p:cNvSpPr>
            <a:spLocks noChangeShapeType="1"/>
          </p:cNvSpPr>
          <p:nvPr/>
        </p:nvSpPr>
        <p:spPr bwMode="auto">
          <a:xfrm flipV="1">
            <a:off x="4219575" y="3279776"/>
            <a:ext cx="0" cy="631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75" name="Line 1051"/>
          <p:cNvSpPr>
            <a:spLocks noChangeShapeType="1"/>
          </p:cNvSpPr>
          <p:nvPr/>
        </p:nvSpPr>
        <p:spPr bwMode="auto">
          <a:xfrm flipV="1">
            <a:off x="6337300" y="2154238"/>
            <a:ext cx="0" cy="506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76" name="Line 1052"/>
          <p:cNvSpPr>
            <a:spLocks noChangeShapeType="1"/>
          </p:cNvSpPr>
          <p:nvPr/>
        </p:nvSpPr>
        <p:spPr bwMode="auto">
          <a:xfrm flipV="1">
            <a:off x="6183313" y="3771901"/>
            <a:ext cx="0" cy="568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77" name="Line 1053"/>
          <p:cNvSpPr>
            <a:spLocks noChangeShapeType="1"/>
          </p:cNvSpPr>
          <p:nvPr/>
        </p:nvSpPr>
        <p:spPr bwMode="auto">
          <a:xfrm flipV="1">
            <a:off x="6524625" y="3771901"/>
            <a:ext cx="0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78" name="Line 1054"/>
          <p:cNvSpPr>
            <a:spLocks noChangeShapeType="1"/>
          </p:cNvSpPr>
          <p:nvPr/>
        </p:nvSpPr>
        <p:spPr bwMode="auto">
          <a:xfrm flipV="1">
            <a:off x="8947150" y="3595688"/>
            <a:ext cx="0" cy="5699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79" name="Line 1055"/>
          <p:cNvSpPr>
            <a:spLocks noChangeShapeType="1"/>
          </p:cNvSpPr>
          <p:nvPr/>
        </p:nvSpPr>
        <p:spPr bwMode="auto">
          <a:xfrm flipV="1">
            <a:off x="9369425" y="3659188"/>
            <a:ext cx="0" cy="506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" rIns="18288"/>
          <a:lstStyle/>
          <a:p>
            <a:endParaRPr lang="en-US"/>
          </a:p>
        </p:txBody>
      </p:sp>
      <p:sp>
        <p:nvSpPr>
          <p:cNvPr id="437280" name="Rectangle 1056"/>
          <p:cNvSpPr>
            <a:spLocks noChangeArrowheads="1"/>
          </p:cNvSpPr>
          <p:nvPr/>
        </p:nvSpPr>
        <p:spPr bwMode="auto">
          <a:xfrm>
            <a:off x="2209800" y="2152650"/>
            <a:ext cx="141288" cy="63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288" rIns="18288" anchor="ctr"/>
          <a:lstStyle/>
          <a:p>
            <a:endParaRPr lang="en-US"/>
          </a:p>
        </p:txBody>
      </p:sp>
      <p:sp>
        <p:nvSpPr>
          <p:cNvPr id="437281" name="Rectangle 1057"/>
          <p:cNvSpPr>
            <a:spLocks noChangeArrowheads="1"/>
          </p:cNvSpPr>
          <p:nvPr/>
        </p:nvSpPr>
        <p:spPr bwMode="auto">
          <a:xfrm>
            <a:off x="2362200" y="1119188"/>
            <a:ext cx="141288" cy="63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288" rIns="18288" anchor="ctr"/>
          <a:lstStyle/>
          <a:p>
            <a:endParaRPr lang="en-US"/>
          </a:p>
        </p:txBody>
      </p:sp>
      <p:sp>
        <p:nvSpPr>
          <p:cNvPr id="437282" name="Rectangle 1058"/>
          <p:cNvSpPr>
            <a:spLocks noChangeArrowheads="1"/>
          </p:cNvSpPr>
          <p:nvPr/>
        </p:nvSpPr>
        <p:spPr bwMode="auto">
          <a:xfrm>
            <a:off x="3009900" y="3975100"/>
            <a:ext cx="139700" cy="63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288" rIns="18288" anchor="ctr"/>
          <a:lstStyle/>
          <a:p>
            <a:endParaRPr lang="en-US"/>
          </a:p>
        </p:txBody>
      </p:sp>
      <p:sp>
        <p:nvSpPr>
          <p:cNvPr id="437283" name="Rectangle 1059"/>
          <p:cNvSpPr>
            <a:spLocks noChangeArrowheads="1"/>
          </p:cNvSpPr>
          <p:nvPr/>
        </p:nvSpPr>
        <p:spPr bwMode="auto">
          <a:xfrm>
            <a:off x="5430839" y="4403725"/>
            <a:ext cx="141287" cy="63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288" rIns="18288" anchor="ctr"/>
          <a:lstStyle/>
          <a:p>
            <a:endParaRPr lang="en-US"/>
          </a:p>
        </p:txBody>
      </p:sp>
      <p:sp>
        <p:nvSpPr>
          <p:cNvPr id="437284" name="Rectangle 1060"/>
          <p:cNvSpPr>
            <a:spLocks noChangeArrowheads="1"/>
          </p:cNvSpPr>
          <p:nvPr/>
        </p:nvSpPr>
        <p:spPr bwMode="auto">
          <a:xfrm>
            <a:off x="5548314" y="1701800"/>
            <a:ext cx="141287" cy="63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288" rIns="18288" anchor="ctr"/>
          <a:lstStyle/>
          <a:p>
            <a:endParaRPr lang="en-US"/>
          </a:p>
        </p:txBody>
      </p:sp>
      <p:sp>
        <p:nvSpPr>
          <p:cNvPr id="437285" name="Rectangle 1061"/>
          <p:cNvSpPr>
            <a:spLocks noChangeArrowheads="1"/>
          </p:cNvSpPr>
          <p:nvPr/>
        </p:nvSpPr>
        <p:spPr bwMode="auto">
          <a:xfrm>
            <a:off x="5254625" y="2713038"/>
            <a:ext cx="141288" cy="635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288" rIns="18288" anchor="ctr"/>
          <a:lstStyle/>
          <a:p>
            <a:endParaRPr lang="en-US"/>
          </a:p>
        </p:txBody>
      </p:sp>
      <p:sp>
        <p:nvSpPr>
          <p:cNvPr id="437286" name="Rectangle 1062"/>
          <p:cNvSpPr>
            <a:spLocks noChangeArrowheads="1"/>
          </p:cNvSpPr>
          <p:nvPr/>
        </p:nvSpPr>
        <p:spPr bwMode="auto">
          <a:xfrm>
            <a:off x="8205789" y="4229101"/>
            <a:ext cx="141287" cy="619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288" rIns="18288" anchor="ctr"/>
          <a:lstStyle/>
          <a:p>
            <a:endParaRPr lang="en-US"/>
          </a:p>
        </p:txBody>
      </p:sp>
      <p:sp>
        <p:nvSpPr>
          <p:cNvPr id="437289" name="Rectangle 1065"/>
          <p:cNvSpPr>
            <a:spLocks noChangeArrowheads="1"/>
          </p:cNvSpPr>
          <p:nvPr/>
        </p:nvSpPr>
        <p:spPr bwMode="auto">
          <a:xfrm>
            <a:off x="23622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Class Diagram</a:t>
            </a:r>
          </a:p>
        </p:txBody>
      </p:sp>
    </p:spTree>
    <p:extLst>
      <p:ext uri="{BB962C8B-B14F-4D97-AF65-F5344CB8AC3E}">
        <p14:creationId xmlns:p14="http://schemas.microsoft.com/office/powerpoint/2010/main" val="42014244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334000"/>
          </a:xfrm>
        </p:spPr>
        <p:txBody>
          <a:bodyPr/>
          <a:lstStyle/>
          <a:p>
            <a:pPr marL="609600" indent="-609600"/>
            <a:r>
              <a:rPr lang="en-US" altLang="en-US" sz="2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Server implemented interfaces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ServletConfig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ServletContext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ServletRequest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ServletResponse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RequestDispatcher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FilterChain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FilterConfig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User implemented interfaces 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ServletContextListener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ServletContextAttributeListener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SingleThreadModel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Filter</a:t>
            </a:r>
          </a:p>
        </p:txBody>
      </p:sp>
      <p:sp>
        <p:nvSpPr>
          <p:cNvPr id="395268" name="Rectangle 4"/>
          <p:cNvSpPr>
            <a:spLocks noChangeArrowheads="1"/>
          </p:cNvSpPr>
          <p:nvPr/>
        </p:nvSpPr>
        <p:spPr bwMode="auto">
          <a:xfrm>
            <a:off x="23622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Interfaces</a:t>
            </a:r>
          </a:p>
        </p:txBody>
      </p:sp>
    </p:spTree>
    <p:extLst>
      <p:ext uri="{BB962C8B-B14F-4D97-AF65-F5344CB8AC3E}">
        <p14:creationId xmlns:p14="http://schemas.microsoft.com/office/powerpoint/2010/main" val="1925824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334000"/>
          </a:xfrm>
        </p:spPr>
        <p:txBody>
          <a:bodyPr/>
          <a:lstStyle/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 Classes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GenericServlet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ServletContextEvent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ServletContextAttriubuteEvent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ServletInputStream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ServletOutputStream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ServletRequestWrapper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ServletResponseWrapper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Exception Classes</a:t>
            </a:r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ServletException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UnavailableException</a:t>
            </a:r>
          </a:p>
        </p:txBody>
      </p:sp>
      <p:sp>
        <p:nvSpPr>
          <p:cNvPr id="397316" name="Rectangle 4"/>
          <p:cNvSpPr>
            <a:spLocks noChangeArrowheads="1"/>
          </p:cNvSpPr>
          <p:nvPr/>
        </p:nvSpPr>
        <p:spPr bwMode="auto">
          <a:xfrm>
            <a:off x="23622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Classes</a:t>
            </a:r>
          </a:p>
        </p:txBody>
      </p:sp>
    </p:spTree>
    <p:extLst>
      <p:ext uri="{BB962C8B-B14F-4D97-AF65-F5344CB8AC3E}">
        <p14:creationId xmlns:p14="http://schemas.microsoft.com/office/powerpoint/2010/main" val="326108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334000"/>
          </a:xfrm>
        </p:spPr>
        <p:txBody>
          <a:bodyPr/>
          <a:lstStyle/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GenericServlet is abstract class that implements servlet interface 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Requires implementing the service() method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Servlets normally extend from this class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Methods 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LifeCycle Methods</a:t>
            </a:r>
          </a:p>
          <a:p>
            <a:pPr marL="1366838" lvl="2" indent="-457200"/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init()</a:t>
            </a:r>
          </a:p>
          <a:p>
            <a:pPr marL="1366838" lvl="2" indent="-457200"/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service()</a:t>
            </a:r>
          </a:p>
          <a:p>
            <a:pPr marL="1366838" lvl="2" indent="-457200"/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destroy()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Environment Methods</a:t>
            </a:r>
          </a:p>
          <a:p>
            <a:pPr marL="1366838" lvl="2" indent="-457200"/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getServletContext() </a:t>
            </a:r>
          </a:p>
          <a:p>
            <a:pPr marL="1366838" lvl="2" indent="-457200"/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getInitParameter(…)</a:t>
            </a:r>
          </a:p>
          <a:p>
            <a:pPr marL="1366838" lvl="2" indent="-457200"/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getInitParameterNames()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Utility Methods</a:t>
            </a:r>
          </a:p>
          <a:p>
            <a:pPr marL="1366838" lvl="2" indent="-457200"/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log(…)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3622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Generic Servlet Class</a:t>
            </a:r>
          </a:p>
        </p:txBody>
      </p:sp>
    </p:spTree>
    <p:extLst>
      <p:ext uri="{BB962C8B-B14F-4D97-AF65-F5344CB8AC3E}">
        <p14:creationId xmlns:p14="http://schemas.microsoft.com/office/powerpoint/2010/main" val="246158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334000"/>
          </a:xfrm>
        </p:spPr>
        <p:txBody>
          <a:bodyPr/>
          <a:lstStyle/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Javax.servlet package provides interfaces and classes to service client requests in protocol independent manner.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Javax.servlet.http package supports http-specific functions.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Several of the classes are derived from the javax.servlet packaage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Some methods from the javax.servlet package are also used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Contains 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8 interfaces 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7 classes</a:t>
            </a:r>
          </a:p>
        </p:txBody>
      </p:sp>
      <p:sp>
        <p:nvSpPr>
          <p:cNvPr id="454659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javax.servlet.http</a:t>
            </a:r>
          </a:p>
        </p:txBody>
      </p:sp>
    </p:spTree>
    <p:extLst>
      <p:ext uri="{BB962C8B-B14F-4D97-AF65-F5344CB8AC3E}">
        <p14:creationId xmlns:p14="http://schemas.microsoft.com/office/powerpoint/2010/main" val="345564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1143000"/>
            <a:ext cx="4419600" cy="5334000"/>
          </a:xfrm>
        </p:spPr>
        <p:txBody>
          <a:bodyPr/>
          <a:lstStyle/>
          <a:p>
            <a:pPr marL="1100138" lvl="1" indent="-533400">
              <a:buNone/>
            </a:pPr>
            <a:r>
              <a:rPr lang="en-US" altLang="en-US" b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Interfaces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HttpSession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HttpServletRequest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HttpServletResponse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HttpSessionAttributeListener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HttpSessionActivationListener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HttpSessionBindingListener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HttpSessionContext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HttpSessionListener</a:t>
            </a:r>
          </a:p>
          <a:p>
            <a:pPr marL="609600" indent="-609600"/>
            <a:endParaRPr lang="en-US" altLang="en-US" sz="24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0323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Classes and Interfaces</a:t>
            </a:r>
          </a:p>
        </p:txBody>
      </p:sp>
      <p:sp>
        <p:nvSpPr>
          <p:cNvPr id="440324" name="Rectangle 4"/>
          <p:cNvSpPr>
            <a:spLocks noChangeArrowheads="1"/>
          </p:cNvSpPr>
          <p:nvPr/>
        </p:nvSpPr>
        <p:spPr bwMode="auto">
          <a:xfrm>
            <a:off x="6096000" y="1143000"/>
            <a:ext cx="42672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100138" indent="-533400"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366838" indent="-457200"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33538" indent="-381000"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1919288" indent="-381000"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376488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833688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290888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748088" indent="-3810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Classes</a:t>
            </a: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Cookie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HttpServlet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HttpServletRequestWrapper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HttpServletResponseWrapper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HttpSessionBindingEvent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HttpSessionEvent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HttpUtils</a:t>
            </a:r>
          </a:p>
        </p:txBody>
      </p:sp>
    </p:spTree>
    <p:extLst>
      <p:ext uri="{BB962C8B-B14F-4D97-AF65-F5344CB8AC3E}">
        <p14:creationId xmlns:p14="http://schemas.microsoft.com/office/powerpoint/2010/main" val="270187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Text Box 2"/>
          <p:cNvSpPr txBox="1">
            <a:spLocks noChangeArrowheads="1"/>
          </p:cNvSpPr>
          <p:nvPr/>
        </p:nvSpPr>
        <p:spPr bwMode="auto">
          <a:xfrm>
            <a:off x="2628900" y="1219200"/>
            <a:ext cx="1295400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Garamond" panose="02020404030301010803" pitchFamily="18" charset="0"/>
              </a:rPr>
              <a:t>GenericServlet                     Serializable                HttpServlet </a:t>
            </a:r>
          </a:p>
        </p:txBody>
      </p:sp>
      <p:sp>
        <p:nvSpPr>
          <p:cNvPr id="416771" name="Text Box 3"/>
          <p:cNvSpPr txBox="1">
            <a:spLocks noChangeArrowheads="1"/>
          </p:cNvSpPr>
          <p:nvPr/>
        </p:nvSpPr>
        <p:spPr bwMode="auto">
          <a:xfrm>
            <a:off x="2438400" y="2073276"/>
            <a:ext cx="1676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Garamond" panose="02020404030301010803" pitchFamily="18" charset="0"/>
              </a:rPr>
              <a:t>ServletRequest interface HttpServletRequest</a:t>
            </a:r>
          </a:p>
        </p:txBody>
      </p:sp>
      <p:sp>
        <p:nvSpPr>
          <p:cNvPr id="416772" name="Text Box 4"/>
          <p:cNvSpPr txBox="1">
            <a:spLocks noChangeArrowheads="1"/>
          </p:cNvSpPr>
          <p:nvPr/>
        </p:nvSpPr>
        <p:spPr bwMode="auto">
          <a:xfrm>
            <a:off x="2133600" y="2922589"/>
            <a:ext cx="2286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Garamond" panose="02020404030301010803" pitchFamily="18" charset="0"/>
              </a:rPr>
              <a:t>ServletRequestWrapper HttpServletRequestWrapper </a:t>
            </a:r>
          </a:p>
        </p:txBody>
      </p:sp>
      <p:sp>
        <p:nvSpPr>
          <p:cNvPr id="416773" name="Text Box 5"/>
          <p:cNvSpPr txBox="1">
            <a:spLocks noChangeArrowheads="1"/>
          </p:cNvSpPr>
          <p:nvPr/>
        </p:nvSpPr>
        <p:spPr bwMode="auto">
          <a:xfrm>
            <a:off x="3771900" y="4557714"/>
            <a:ext cx="2362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Garamond" panose="02020404030301010803" pitchFamily="18" charset="0"/>
              </a:rPr>
              <a:t>ServletRequestWrapper HttpServletRequestWrapper</a:t>
            </a:r>
          </a:p>
        </p:txBody>
      </p:sp>
      <p:sp>
        <p:nvSpPr>
          <p:cNvPr id="416774" name="Text Box 6"/>
          <p:cNvSpPr txBox="1">
            <a:spLocks noChangeArrowheads="1"/>
          </p:cNvSpPr>
          <p:nvPr/>
        </p:nvSpPr>
        <p:spPr bwMode="auto">
          <a:xfrm>
            <a:off x="2400300" y="3697289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Garamond" panose="02020404030301010803" pitchFamily="18" charset="0"/>
              </a:rPr>
              <a:t>ServletResponse interface HttpServletResponse</a:t>
            </a:r>
          </a:p>
        </p:txBody>
      </p:sp>
      <p:sp>
        <p:nvSpPr>
          <p:cNvPr id="416775" name="Text Box 7"/>
          <p:cNvSpPr txBox="1">
            <a:spLocks noChangeArrowheads="1"/>
          </p:cNvSpPr>
          <p:nvPr/>
        </p:nvSpPr>
        <p:spPr bwMode="auto">
          <a:xfrm>
            <a:off x="1905000" y="4548189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Garamond" panose="02020404030301010803" pitchFamily="18" charset="0"/>
              </a:rPr>
              <a:t>Object NoBodyResponse</a:t>
            </a:r>
          </a:p>
        </p:txBody>
      </p:sp>
      <p:sp>
        <p:nvSpPr>
          <p:cNvPr id="416776" name="Text Box 8"/>
          <p:cNvSpPr txBox="1">
            <a:spLocks noChangeArrowheads="1"/>
          </p:cNvSpPr>
          <p:nvPr/>
        </p:nvSpPr>
        <p:spPr bwMode="auto">
          <a:xfrm>
            <a:off x="2476500" y="5257801"/>
            <a:ext cx="914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Garamond" panose="02020404030301010803" pitchFamily="18" charset="0"/>
              </a:rPr>
              <a:t>Object HttpUtils </a:t>
            </a:r>
          </a:p>
        </p:txBody>
      </p:sp>
      <p:sp>
        <p:nvSpPr>
          <p:cNvPr id="416777" name="Text Box 9"/>
          <p:cNvSpPr txBox="1">
            <a:spLocks noChangeArrowheads="1"/>
          </p:cNvSpPr>
          <p:nvPr/>
        </p:nvSpPr>
        <p:spPr bwMode="auto">
          <a:xfrm>
            <a:off x="4038600" y="5260976"/>
            <a:ext cx="1676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Garamond" panose="02020404030301010803" pitchFamily="18" charset="0"/>
              </a:rPr>
              <a:t>ServletOutputStream NoBodyOutStream </a:t>
            </a:r>
          </a:p>
        </p:txBody>
      </p:sp>
      <p:sp>
        <p:nvSpPr>
          <p:cNvPr id="416790" name="Rectangle 22"/>
          <p:cNvSpPr>
            <a:spLocks noChangeArrowheads="1"/>
          </p:cNvSpPr>
          <p:nvPr/>
        </p:nvSpPr>
        <p:spPr bwMode="auto">
          <a:xfrm>
            <a:off x="2019300" y="2995614"/>
            <a:ext cx="228600" cy="650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3" name="Line 25"/>
          <p:cNvSpPr>
            <a:spLocks noChangeShapeType="1"/>
          </p:cNvSpPr>
          <p:nvPr/>
        </p:nvSpPr>
        <p:spPr bwMode="auto">
          <a:xfrm flipV="1">
            <a:off x="3276600" y="2533650"/>
            <a:ext cx="0" cy="3889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794" name="Line 26"/>
          <p:cNvSpPr>
            <a:spLocks noChangeShapeType="1"/>
          </p:cNvSpPr>
          <p:nvPr/>
        </p:nvSpPr>
        <p:spPr bwMode="auto">
          <a:xfrm flipV="1">
            <a:off x="2628900" y="4159250"/>
            <a:ext cx="0" cy="3889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795" name="Line 27"/>
          <p:cNvSpPr>
            <a:spLocks noChangeShapeType="1"/>
          </p:cNvSpPr>
          <p:nvPr/>
        </p:nvSpPr>
        <p:spPr bwMode="auto">
          <a:xfrm flipV="1">
            <a:off x="3924300" y="4159250"/>
            <a:ext cx="0" cy="3889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6802" name="Group 34"/>
          <p:cNvGrpSpPr>
            <a:grpSpLocks/>
          </p:cNvGrpSpPr>
          <p:nvPr/>
        </p:nvGrpSpPr>
        <p:grpSpPr bwMode="auto">
          <a:xfrm>
            <a:off x="7543800" y="1295400"/>
            <a:ext cx="2590800" cy="4775200"/>
            <a:chOff x="3792" y="648"/>
            <a:chExt cx="1632" cy="3522"/>
          </a:xfrm>
        </p:grpSpPr>
        <p:sp>
          <p:nvSpPr>
            <p:cNvPr id="416778" name="Text Box 10"/>
            <p:cNvSpPr txBox="1">
              <a:spLocks noChangeArrowheads="1"/>
            </p:cNvSpPr>
            <p:nvPr/>
          </p:nvSpPr>
          <p:spPr bwMode="auto">
            <a:xfrm>
              <a:off x="4104" y="648"/>
              <a:ext cx="1008" cy="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>
                  <a:latin typeface="Garamond" panose="02020404030301010803" pitchFamily="18" charset="0"/>
                </a:rPr>
                <a:t>EventObject HttpSessionEvent </a:t>
              </a:r>
            </a:p>
          </p:txBody>
        </p:sp>
        <p:sp>
          <p:nvSpPr>
            <p:cNvPr id="416779" name="Text Box 11"/>
            <p:cNvSpPr txBox="1">
              <a:spLocks noChangeArrowheads="1"/>
            </p:cNvSpPr>
            <p:nvPr/>
          </p:nvSpPr>
          <p:spPr bwMode="auto">
            <a:xfrm>
              <a:off x="3912" y="1219"/>
              <a:ext cx="1392" cy="2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>
                  <a:latin typeface="Garamond" panose="02020404030301010803" pitchFamily="18" charset="0"/>
                </a:rPr>
                <a:t>HttpSessionBindingEvent </a:t>
              </a:r>
            </a:p>
          </p:txBody>
        </p:sp>
        <p:sp>
          <p:nvSpPr>
            <p:cNvPr id="416780" name="Text Box 12"/>
            <p:cNvSpPr txBox="1">
              <a:spLocks noChangeArrowheads="1"/>
            </p:cNvSpPr>
            <p:nvPr/>
          </p:nvSpPr>
          <p:spPr bwMode="auto">
            <a:xfrm>
              <a:off x="4056" y="1533"/>
              <a:ext cx="1104" cy="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>
                  <a:latin typeface="Garamond" panose="02020404030301010803" pitchFamily="18" charset="0"/>
                </a:rPr>
                <a:t>Interface HttpSessionContext</a:t>
              </a:r>
            </a:p>
          </p:txBody>
        </p:sp>
        <p:sp>
          <p:nvSpPr>
            <p:cNvPr id="416781" name="Text Box 13"/>
            <p:cNvSpPr txBox="1">
              <a:spLocks noChangeArrowheads="1"/>
            </p:cNvSpPr>
            <p:nvPr/>
          </p:nvSpPr>
          <p:spPr bwMode="auto">
            <a:xfrm>
              <a:off x="4248" y="1922"/>
              <a:ext cx="720" cy="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>
                  <a:latin typeface="Garamond" panose="02020404030301010803" pitchFamily="18" charset="0"/>
                </a:rPr>
                <a:t>Interface HttpSession </a:t>
              </a:r>
            </a:p>
          </p:txBody>
        </p:sp>
        <p:sp>
          <p:nvSpPr>
            <p:cNvPr id="416782" name="Text Box 14"/>
            <p:cNvSpPr txBox="1">
              <a:spLocks noChangeArrowheads="1"/>
            </p:cNvSpPr>
            <p:nvPr/>
          </p:nvSpPr>
          <p:spPr bwMode="auto">
            <a:xfrm>
              <a:off x="4080" y="2312"/>
              <a:ext cx="1056" cy="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>
                  <a:latin typeface="Garamond" panose="02020404030301010803" pitchFamily="18" charset="0"/>
                </a:rPr>
                <a:t>EventListener Interface HttpSessionListener </a:t>
              </a:r>
            </a:p>
          </p:txBody>
        </p:sp>
        <p:sp>
          <p:nvSpPr>
            <p:cNvPr id="416783" name="Text Box 15"/>
            <p:cNvSpPr txBox="1">
              <a:spLocks noChangeArrowheads="1"/>
            </p:cNvSpPr>
            <p:nvPr/>
          </p:nvSpPr>
          <p:spPr bwMode="auto">
            <a:xfrm>
              <a:off x="3864" y="2815"/>
              <a:ext cx="1488" cy="3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>
                  <a:latin typeface="Garamond" panose="02020404030301010803" pitchFamily="18" charset="0"/>
                </a:rPr>
                <a:t>EventListener Interface HpptSessionAttributeListener </a:t>
              </a:r>
            </a:p>
          </p:txBody>
        </p:sp>
        <p:sp>
          <p:nvSpPr>
            <p:cNvPr id="416785" name="Text Box 17"/>
            <p:cNvSpPr txBox="1">
              <a:spLocks noChangeArrowheads="1"/>
            </p:cNvSpPr>
            <p:nvPr/>
          </p:nvSpPr>
          <p:spPr bwMode="auto">
            <a:xfrm>
              <a:off x="3792" y="3321"/>
              <a:ext cx="1632" cy="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>
                  <a:latin typeface="Garamond" panose="02020404030301010803" pitchFamily="18" charset="0"/>
                </a:rPr>
                <a:t>EventListener   Interface HpptSessionActivationListener </a:t>
              </a:r>
            </a:p>
          </p:txBody>
        </p:sp>
        <p:sp>
          <p:nvSpPr>
            <p:cNvPr id="416786" name="Text Box 18"/>
            <p:cNvSpPr txBox="1">
              <a:spLocks noChangeArrowheads="1"/>
            </p:cNvSpPr>
            <p:nvPr/>
          </p:nvSpPr>
          <p:spPr bwMode="auto">
            <a:xfrm>
              <a:off x="3864" y="3826"/>
              <a:ext cx="1488" cy="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>
                  <a:latin typeface="Garamond" panose="02020404030301010803" pitchFamily="18" charset="0"/>
                </a:rPr>
                <a:t>EventListener Interface HpptSessionBindingListener </a:t>
              </a:r>
            </a:p>
          </p:txBody>
        </p:sp>
        <p:sp>
          <p:nvSpPr>
            <p:cNvPr id="416788" name="Rectangle 20"/>
            <p:cNvSpPr>
              <a:spLocks noChangeArrowheads="1"/>
            </p:cNvSpPr>
            <p:nvPr/>
          </p:nvSpPr>
          <p:spPr bwMode="auto">
            <a:xfrm>
              <a:off x="4032" y="689"/>
              <a:ext cx="144" cy="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89" name="Rectangle 21"/>
            <p:cNvSpPr>
              <a:spLocks noChangeArrowheads="1"/>
            </p:cNvSpPr>
            <p:nvPr/>
          </p:nvSpPr>
          <p:spPr bwMode="auto">
            <a:xfrm>
              <a:off x="3840" y="1263"/>
              <a:ext cx="144" cy="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96" name="Line 28"/>
            <p:cNvSpPr>
              <a:spLocks noChangeShapeType="1"/>
            </p:cNvSpPr>
            <p:nvPr/>
          </p:nvSpPr>
          <p:spPr bwMode="auto">
            <a:xfrm flipV="1">
              <a:off x="4608" y="931"/>
              <a:ext cx="0" cy="2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6803" name="Rectangle 35"/>
          <p:cNvSpPr>
            <a:spLocks noChangeArrowheads="1"/>
          </p:cNvSpPr>
          <p:nvPr/>
        </p:nvSpPr>
        <p:spPr bwMode="auto">
          <a:xfrm>
            <a:off x="23622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Class Diagram</a:t>
            </a:r>
          </a:p>
        </p:txBody>
      </p:sp>
    </p:spTree>
    <p:extLst>
      <p:ext uri="{BB962C8B-B14F-4D97-AF65-F5344CB8AC3E}">
        <p14:creationId xmlns:p14="http://schemas.microsoft.com/office/powerpoint/2010/main" val="2330141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334000"/>
          </a:xfrm>
        </p:spPr>
        <p:txBody>
          <a:bodyPr/>
          <a:lstStyle/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Extends the Generic Servlet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Inherits the init() and destroy methods()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Overrides the service() method</a:t>
            </a:r>
          </a:p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Service() method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Signature: Protected void service(HttpServletRequest req, HttpServletResponse res)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Forwards the request to the appropriate method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Developer should not normally override this method</a:t>
            </a:r>
          </a:p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The developer needs to implement the methods corresponding to the request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doGet(), doPost(), doHead(), doPut()</a:t>
            </a:r>
          </a:p>
        </p:txBody>
      </p:sp>
      <p:sp>
        <p:nvSpPr>
          <p:cNvPr id="460803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HttpServlet Class</a:t>
            </a:r>
          </a:p>
        </p:txBody>
      </p:sp>
    </p:spTree>
    <p:extLst>
      <p:ext uri="{BB962C8B-B14F-4D97-AF65-F5344CB8AC3E}">
        <p14:creationId xmlns:p14="http://schemas.microsoft.com/office/powerpoint/2010/main" val="2928827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334000"/>
          </a:xfrm>
        </p:spPr>
        <p:txBody>
          <a:bodyPr/>
          <a:lstStyle/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Extends ServletRequest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Inherited methods from ServletRequest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getParameterNames()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getParameter(String name)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getParameterValues(String name)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getServerName()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getServerPort()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getRequestDispatcher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New methods defined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getCookies()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getHeader()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getPathInfo()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getContextPath()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getQueryString()</a:t>
            </a:r>
          </a:p>
        </p:txBody>
      </p:sp>
      <p:sp>
        <p:nvSpPr>
          <p:cNvPr id="462852" name="Rectangle 4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HttpServletRequest Interface</a:t>
            </a:r>
          </a:p>
        </p:txBody>
      </p:sp>
    </p:spTree>
    <p:extLst>
      <p:ext uri="{BB962C8B-B14F-4D97-AF65-F5344CB8AC3E}">
        <p14:creationId xmlns:p14="http://schemas.microsoft.com/office/powerpoint/2010/main" val="4256775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InetAddress class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1" y="1600200"/>
            <a:ext cx="8196263" cy="4648200"/>
          </a:xfrm>
        </p:spPr>
        <p:txBody>
          <a:bodyPr/>
          <a:lstStyle/>
          <a:p>
            <a:r>
              <a:rPr lang="en-US" altLang="en-US" smtClean="0"/>
              <a:t>static methods you can use to create new InetAddress objects.</a:t>
            </a:r>
          </a:p>
          <a:p>
            <a:pPr lvl="1"/>
            <a:r>
              <a:rPr lang="en-US" altLang="en-US" smtClean="0"/>
              <a:t>getByName(String host)</a:t>
            </a:r>
          </a:p>
          <a:p>
            <a:pPr lvl="1"/>
            <a:r>
              <a:rPr lang="en-US" altLang="en-US" smtClean="0"/>
              <a:t>getAllByName(String host)</a:t>
            </a:r>
          </a:p>
          <a:p>
            <a:pPr lvl="1"/>
            <a:r>
              <a:rPr lang="en-US" altLang="en-US" smtClean="0"/>
              <a:t>getLocalHost()</a:t>
            </a:r>
          </a:p>
          <a:p>
            <a:pPr lvl="1"/>
            <a:endParaRPr lang="en-US" altLang="en-US" smtClean="0"/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InetAddress x = InetAddress.getByName( 						   “cse.unr.edu”);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2400"/>
              <a:t>Throws</a:t>
            </a:r>
            <a:r>
              <a:rPr lang="en-US" altLang="en-US" sz="2400" b="1">
                <a:latin typeface="Courier New" panose="02070309020205020404" pitchFamily="49" charset="0"/>
              </a:rPr>
              <a:t> UnknownHostException</a:t>
            </a:r>
          </a:p>
        </p:txBody>
      </p:sp>
    </p:spTree>
    <p:extLst>
      <p:ext uri="{BB962C8B-B14F-4D97-AF65-F5344CB8AC3E}">
        <p14:creationId xmlns:p14="http://schemas.microsoft.com/office/powerpoint/2010/main" val="193644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5334000"/>
          </a:xfrm>
        </p:spPr>
        <p:txBody>
          <a:bodyPr/>
          <a:lstStyle/>
          <a:p>
            <a:pPr marL="609600" indent="-609600"/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Extends </a:t>
            </a:r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ServletResponse</a:t>
            </a:r>
            <a:endParaRPr lang="en-US" altLang="en-US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609600" indent="-609600"/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Inherited methods from </a:t>
            </a:r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ServletResponse</a:t>
            </a:r>
            <a:endParaRPr lang="en-US" altLang="en-US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100138" lvl="1" indent="-533400"/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getoutputStream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()</a:t>
            </a:r>
          </a:p>
          <a:p>
            <a:pPr marL="1100138" lvl="1" indent="-533400"/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getWriter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(String name)</a:t>
            </a:r>
          </a:p>
          <a:p>
            <a:pPr marL="1100138" lvl="1" indent="-533400"/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flushBuffer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()</a:t>
            </a:r>
          </a:p>
          <a:p>
            <a:pPr marL="1100138" lvl="1" indent="-533400"/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setContentType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()</a:t>
            </a:r>
          </a:p>
          <a:p>
            <a:pPr marL="609600" indent="-609600"/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New methods</a:t>
            </a:r>
          </a:p>
          <a:p>
            <a:pPr marL="1100138" lvl="1" indent="-533400"/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encodeURL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(String </a:t>
            </a:r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url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marL="1100138" lvl="1" indent="-533400"/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encodeRedirectURL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(String </a:t>
            </a:r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url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marL="609600" indent="-609600"/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setDateHeader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()</a:t>
            </a:r>
          </a:p>
          <a:p>
            <a:pPr marL="1100138" lvl="1" indent="-533400"/>
            <a:r>
              <a:rPr lang="en-US" alt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setStatus</a:t>
            </a:r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()</a:t>
            </a:r>
          </a:p>
          <a:p>
            <a:pPr marL="1100138" lvl="1" indent="-533400"/>
            <a:r>
              <a:rPr lang="en-US" alt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………</a:t>
            </a:r>
          </a:p>
        </p:txBody>
      </p:sp>
      <p:sp>
        <p:nvSpPr>
          <p:cNvPr id="637955" name="Rectangle 1027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HttpServletRequest Interface, cont’d.</a:t>
            </a:r>
          </a:p>
        </p:txBody>
      </p:sp>
    </p:spTree>
    <p:extLst>
      <p:ext uri="{BB962C8B-B14F-4D97-AF65-F5344CB8AC3E}">
        <p14:creationId xmlns:p14="http://schemas.microsoft.com/office/powerpoint/2010/main" val="3203695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4953000"/>
          </a:xfrm>
        </p:spPr>
        <p:txBody>
          <a:bodyPr/>
          <a:lstStyle/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Constructor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Cookie (String name, String value)</a:t>
            </a:r>
          </a:p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Methods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public void setMaxAge(int expiry)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public void setValue(String newValue)</a:t>
            </a:r>
          </a:p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Can be added to the response by using 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void addCookie(Cookie cookie) of HttpServletResponse</a:t>
            </a:r>
          </a:p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Can be obtained from the request by using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Cookie[] getCookies() method of the HttpServletRequest</a:t>
            </a:r>
          </a:p>
        </p:txBody>
      </p:sp>
      <p:sp>
        <p:nvSpPr>
          <p:cNvPr id="473092" name="Rectangle 4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Cookie Class</a:t>
            </a:r>
          </a:p>
        </p:txBody>
      </p:sp>
    </p:spTree>
    <p:extLst>
      <p:ext uri="{BB962C8B-B14F-4D97-AF65-F5344CB8AC3E}">
        <p14:creationId xmlns:p14="http://schemas.microsoft.com/office/powerpoint/2010/main" val="1926128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610600" cy="4953000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Create a servletclass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extend HttpServlet</a:t>
            </a:r>
          </a:p>
          <a:p>
            <a:pPr marL="609600" indent="-6096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Implement the doGet() or doPost() method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Both methods accept two parameters</a:t>
            </a:r>
          </a:p>
          <a:p>
            <a:pPr marL="1366838" lvl="2" indent="-4572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HttpServletRequest</a:t>
            </a:r>
          </a:p>
          <a:p>
            <a:pPr marL="1366838" lvl="2" indent="-4572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HttpServletResponse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Obtain parameters from HttpServletRequest Interface using</a:t>
            </a:r>
          </a:p>
          <a:p>
            <a:pPr marL="1366838" lvl="2" indent="-4572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getParameter(String name)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Obtain the writer from the response object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Process input data and generate output (in html form) and write to the writer</a:t>
            </a:r>
          </a:p>
          <a:p>
            <a:pPr marL="1100138" lvl="1" indent="-533400"/>
            <a:r>
              <a:rPr lang="en-US" altLang="en-US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Close the writer</a:t>
            </a:r>
          </a:p>
        </p:txBody>
      </p:sp>
      <p:sp>
        <p:nvSpPr>
          <p:cNvPr id="641027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Servlets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Writing a Servlet</a:t>
            </a:r>
          </a:p>
        </p:txBody>
      </p:sp>
    </p:spTree>
    <p:extLst>
      <p:ext uri="{BB962C8B-B14F-4D97-AF65-F5344CB8AC3E}">
        <p14:creationId xmlns:p14="http://schemas.microsoft.com/office/powerpoint/2010/main" val="153150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133600" y="2286000"/>
            <a:ext cx="7772400" cy="1676400"/>
          </a:xfrm>
        </p:spPr>
        <p:txBody>
          <a:bodyPr anchor="ctr"/>
          <a:lstStyle/>
          <a:p>
            <a:r>
              <a:rPr lang="en-US" altLang="en-US"/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347638528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1143000"/>
            <a:ext cx="8305800" cy="533400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package edu.albany.mis.goel.servlets;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import javax.servlet.http.*;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import java.io.*;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 b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public class Login extends HttpServlet {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 b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public void doPost(HttpServletRequest request, HttpServletResponse response) {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// Get the parameter from the request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String username = request.getParameter("username");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// Send the response back to the user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try {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response.setContentType("text/html");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PrintWriter writer = response.getWriter();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writer.println("&lt;html&gt;&lt;body&gt;");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writer.println("Thank you, " + username + ". You are now logged into the system.");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writer.println("&lt;/body&gt;&lt;/html&gt;");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writer.close();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} catch (Exception e) {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e.printStackTrace();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}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}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16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</a:p>
        </p:txBody>
      </p:sp>
      <p:sp>
        <p:nvSpPr>
          <p:cNvPr id="643075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Example 1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Login Servlet</a:t>
            </a:r>
          </a:p>
        </p:txBody>
      </p:sp>
    </p:spTree>
    <p:extLst>
      <p:ext uri="{BB962C8B-B14F-4D97-AF65-F5344CB8AC3E}">
        <p14:creationId xmlns:p14="http://schemas.microsoft.com/office/powerpoint/2010/main" val="1077318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1143000"/>
            <a:ext cx="8305800" cy="53340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&lt;!DOCTYPE HTML PUBLIC "-//W3C//DTD HTML 4.01 Transitional//EN"&gt;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&lt;html&gt;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&lt;head&gt;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&lt;title&gt;Login&lt;/title&gt;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&lt;/head&gt;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&lt;body&gt;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&lt;h1&gt;Login&lt;/h1&gt;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Please enter your username and password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&lt;form action="servlet/edu.albany.mis.goel.servlets.Login" method="POST"&gt;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&lt;p&gt;&lt;input type="text" name="username" length="40"&gt;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&lt;p&gt;&lt;input type="password" name="password" length="40"&gt;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&lt;p&gt;&lt;input type="submit" value="Submit"&gt;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&lt;/form&gt;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&lt;/body&gt;</a:t>
            </a:r>
          </a:p>
          <a:p>
            <a:pPr marL="609600" indent="-609600">
              <a:buNone/>
            </a:pPr>
            <a:r>
              <a:rPr lang="en-US" altLang="en-US" sz="18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&lt;/html&gt;</a:t>
            </a:r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Example 1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Login.html</a:t>
            </a:r>
          </a:p>
        </p:txBody>
      </p:sp>
    </p:spTree>
    <p:extLst>
      <p:ext uri="{BB962C8B-B14F-4D97-AF65-F5344CB8AC3E}">
        <p14:creationId xmlns:p14="http://schemas.microsoft.com/office/powerpoint/2010/main" val="3161397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1143000"/>
            <a:ext cx="8305800" cy="53340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&lt;?xml version="1.0" encoding="ISO-8859-1"?&gt;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&lt;!DOCTYPE web-app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PUBLIC "-//Sun Microsystems, Inc.//DTD Web Application 2.3//EN"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"http://java.sun.com/</a:t>
            </a:r>
            <a:r>
              <a:rPr lang="en-US" altLang="en-US" sz="1800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dtd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/web-app_2_3.dtd"&gt;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&lt;web-app&gt;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&lt;display-name&gt;Login Servlet&lt;/display-name&gt;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&lt;servlet&gt;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&lt;servlet-name&gt;Login&lt;/servlet-name&gt;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&lt;servlet-class&gt;</a:t>
            </a:r>
            <a:r>
              <a:rPr lang="en-US" altLang="en-US" sz="1800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edu.albany.mis.goel.servlets.Login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&lt;/servlet-class&gt;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&lt;/servlet&gt;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&lt;servlet-mapping&gt;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&lt;servlet-name&gt;Login&lt;/servlet-name&gt;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&lt;</a:t>
            </a:r>
            <a:r>
              <a:rPr lang="en-US" altLang="en-US" sz="1800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url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-pattern&gt;/Login&lt;/</a:t>
            </a:r>
            <a:r>
              <a:rPr lang="en-US" altLang="en-US" sz="1800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url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-pattern&gt;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&lt;/servlet-mapping&gt;</a:t>
            </a:r>
          </a:p>
          <a:p>
            <a:pPr marL="609600" indent="-609600">
              <a:buNone/>
            </a:pP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&lt;/web-app&gt;</a:t>
            </a:r>
          </a:p>
          <a:p>
            <a:pPr marL="609600" indent="-609600">
              <a:buNone/>
            </a:pPr>
            <a:endParaRPr lang="en-US" altLang="en-US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50243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Example 1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web.xml</a:t>
            </a:r>
          </a:p>
        </p:txBody>
      </p:sp>
    </p:spTree>
    <p:extLst>
      <p:ext uri="{BB962C8B-B14F-4D97-AF65-F5344CB8AC3E}">
        <p14:creationId xmlns:p14="http://schemas.microsoft.com/office/powerpoint/2010/main" val="339448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1143000"/>
            <a:ext cx="8305800" cy="5334000"/>
          </a:xfrm>
        </p:spPr>
        <p:txBody>
          <a:bodyPr/>
          <a:lstStyle/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Compiling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Makefile contains all the scripts for compiling and deployment of the servlet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Needs to be modified for any give application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Commands	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make shutdown: shuts down the tomcat server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make clean: cleans up the current setup for the application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make all: compiles code, creates war file and deploys war file on server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make startup: starts the server again</a:t>
            </a:r>
          </a:p>
          <a:p>
            <a:pPr marL="609600" indent="-609600"/>
            <a:r>
              <a:rPr lang="en-US" altLang="en-US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Running the servlet</a:t>
            </a:r>
          </a:p>
          <a:p>
            <a:pPr marL="1100138" lvl="1" indent="-533400"/>
            <a:r>
              <a:rPr lang="en-US" altLang="en-US" sz="20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http://localhost:8080/login/login.html</a:t>
            </a:r>
          </a:p>
        </p:txBody>
      </p:sp>
      <p:sp>
        <p:nvSpPr>
          <p:cNvPr id="648195" name="Rectangle 3"/>
          <p:cNvSpPr>
            <a:spLocks noChangeArrowheads="1"/>
          </p:cNvSpPr>
          <p:nvPr/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1pPr>
            <a:lvl2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2pPr>
            <a:lvl3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3pPr>
            <a:lvl4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4pPr>
            <a:lvl5pPr>
              <a:spcBef>
                <a:spcPct val="0"/>
              </a:spcBef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CC0000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altLang="en-US"/>
              <a:t>Example 1</a:t>
            </a:r>
            <a:br>
              <a:rPr lang="en-US" altLang="en-US"/>
            </a:br>
            <a:r>
              <a:rPr lang="en-US" altLang="en-US" sz="2400">
                <a:solidFill>
                  <a:srgbClr val="003399"/>
                </a:solidFill>
                <a:latin typeface="Arial" panose="020B0604020202020204" pitchFamily="34" charset="0"/>
              </a:rPr>
              <a:t>Login Deployment</a:t>
            </a:r>
          </a:p>
        </p:txBody>
      </p:sp>
    </p:spTree>
    <p:extLst>
      <p:ext uri="{BB962C8B-B14F-4D97-AF65-F5344CB8AC3E}">
        <p14:creationId xmlns:p14="http://schemas.microsoft.com/office/powerpoint/2010/main" val="113489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0" y="6554709"/>
            <a:ext cx="12192000" cy="312344"/>
          </a:xfrm>
          <a:prstGeom prst="rect">
            <a:avLst/>
          </a:prstGeom>
          <a:solidFill>
            <a:srgbClr val="170840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400" b="1" dirty="0">
                <a:solidFill>
                  <a:schemeClr val="bg1"/>
                </a:solidFill>
              </a:rPr>
              <a:t>Programme Name Semester- </a:t>
            </a:r>
            <a:r>
              <a:rPr lang="en-US" sz="6400" b="1" dirty="0" smtClean="0">
                <a:solidFill>
                  <a:schemeClr val="bg1"/>
                </a:solidFill>
              </a:rPr>
              <a:t>BCA-IV-Semester</a:t>
            </a:r>
            <a:r>
              <a:rPr lang="en-US" b="1" dirty="0" smtClean="0">
                <a:solidFill>
                  <a:schemeClr val="bg1"/>
                </a:solidFill>
              </a:rPr>
              <a:t>			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                                                                                                       </a:t>
            </a:r>
            <a:r>
              <a:rPr lang="en-US" sz="6400" b="1" dirty="0" smtClean="0">
                <a:solidFill>
                  <a:schemeClr val="bg1"/>
                </a:solidFill>
              </a:rPr>
              <a:t>Subject- </a:t>
            </a:r>
            <a:r>
              <a:rPr lang="en-US" b="1" dirty="0" smtClean="0">
                <a:solidFill>
                  <a:srgbClr val="170840"/>
                </a:solidFill>
              </a:rPr>
              <a:t> </a:t>
            </a:r>
            <a:r>
              <a:rPr lang="en-US" sz="6400" b="1" dirty="0" smtClean="0">
                <a:solidFill>
                  <a:schemeClr val="bg1"/>
                </a:solidFill>
              </a:rPr>
              <a:t>JAVA programming Language</a:t>
            </a:r>
            <a:r>
              <a:rPr lang="en-US" sz="6400" b="1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5600" b="1" dirty="0">
                <a:solidFill>
                  <a:schemeClr val="bg1"/>
                </a:solidFill>
              </a:rPr>
              <a:t>	                                                                       </a:t>
            </a:r>
            <a:endParaRPr lang="en-IN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5977"/>
            <a:ext cx="12192000" cy="54794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67664" cy="85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7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Code: Lookup.java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057401" y="1600200"/>
            <a:ext cx="8418513" cy="4648200"/>
          </a:xfrm>
        </p:spPr>
        <p:txBody>
          <a:bodyPr/>
          <a:lstStyle/>
          <a:p>
            <a:r>
              <a:rPr lang="en-US" altLang="en-US" smtClean="0"/>
              <a:t>Uses InetAddress class to lookup hostnames found on command line.</a:t>
            </a:r>
          </a:p>
          <a:p>
            <a:pPr>
              <a:buFontTx/>
              <a:buNone/>
            </a:pPr>
            <a:endParaRPr lang="en-US" altLang="en-US" sz="2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&gt; java Lookup cse.unr.edu www.yahoo.com</a:t>
            </a: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cse.unr.edu:134.197.40.9</a:t>
            </a:r>
          </a:p>
          <a:p>
            <a:pPr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www.yahoo.com:209.131.36.158</a:t>
            </a:r>
          </a:p>
        </p:txBody>
      </p:sp>
    </p:spTree>
    <p:extLst>
      <p:ext uri="{BB962C8B-B14F-4D97-AF65-F5344CB8AC3E}">
        <p14:creationId xmlns:p14="http://schemas.microsoft.com/office/powerpoint/2010/main" val="383018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1940</TotalTime>
  <Words>3638</Words>
  <Application>Microsoft Office PowerPoint</Application>
  <PresentationFormat>Widescreen</PresentationFormat>
  <Paragraphs>999</Paragraphs>
  <Slides>88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105" baseType="lpstr">
      <vt:lpstr>Arial Unicode MS</vt:lpstr>
      <vt:lpstr>Gulim</vt:lpstr>
      <vt:lpstr>Arial</vt:lpstr>
      <vt:lpstr>Bookman Old Style</vt:lpstr>
      <vt:lpstr>Calibri</vt:lpstr>
      <vt:lpstr>Cambria</vt:lpstr>
      <vt:lpstr>Comic Sans MS</vt:lpstr>
      <vt:lpstr>Courier New</vt:lpstr>
      <vt:lpstr>Garamond</vt:lpstr>
      <vt:lpstr>Mangal</vt:lpstr>
      <vt:lpstr>Symbol</vt:lpstr>
      <vt:lpstr>Tahoma</vt:lpstr>
      <vt:lpstr>Times New Roman</vt:lpstr>
      <vt:lpstr>Wingdings</vt:lpstr>
      <vt:lpstr>ZapfDingbats</vt:lpstr>
      <vt:lpstr>Office Theme</vt:lpstr>
      <vt:lpstr>Visio.Drawing.5</vt:lpstr>
      <vt:lpstr>      Course Name: Bachelor of Computer Applications Course Code: 13010200  </vt:lpstr>
      <vt:lpstr>PowerPoint Presentation</vt:lpstr>
      <vt:lpstr>PowerPoint Presentation</vt:lpstr>
      <vt:lpstr>PowerPoint Presentation</vt:lpstr>
      <vt:lpstr>  Java Socket Programming</vt:lpstr>
      <vt:lpstr>Java Sockets Programming</vt:lpstr>
      <vt:lpstr>Classes</vt:lpstr>
      <vt:lpstr>InetAddress class</vt:lpstr>
      <vt:lpstr>Sample Code: Lookup.java</vt:lpstr>
      <vt:lpstr>PowerPoint Presentation</vt:lpstr>
      <vt:lpstr>Socket class</vt:lpstr>
      <vt:lpstr>JAVA TCP Sockets</vt:lpstr>
      <vt:lpstr>Sockets</vt:lpstr>
      <vt:lpstr>Socket Constructors</vt:lpstr>
      <vt:lpstr>Socket Methods</vt:lpstr>
      <vt:lpstr>Socket I/O</vt:lpstr>
      <vt:lpstr>InputStream Basics</vt:lpstr>
      <vt:lpstr>OutputStream Basics</vt:lpstr>
      <vt:lpstr>ServerSocket Class (TCP Passive Socket)</vt:lpstr>
      <vt:lpstr>ServerSocket Methods</vt:lpstr>
      <vt:lpstr>Socket programming with TCP</vt:lpstr>
      <vt:lpstr>Client/server socket interaction: TCP</vt:lpstr>
      <vt:lpstr>TCPClient.java</vt:lpstr>
      <vt:lpstr>TCPClient.java</vt:lpstr>
      <vt:lpstr>TCPServer.java</vt:lpstr>
      <vt:lpstr>TCPServer.java</vt:lpstr>
      <vt:lpstr>Sample Echo Server</vt:lpstr>
      <vt:lpstr>UDP Sockets</vt:lpstr>
      <vt:lpstr>Socket Programming with UDP </vt:lpstr>
      <vt:lpstr>JAVA UDP Sockets</vt:lpstr>
      <vt:lpstr>DatagramSocket Constructors</vt:lpstr>
      <vt:lpstr>Datagram Methods</vt:lpstr>
      <vt:lpstr>Datagram Packet</vt:lpstr>
      <vt:lpstr>DatagramPacket Constructors</vt:lpstr>
      <vt:lpstr>DatagramPacket methods</vt:lpstr>
      <vt:lpstr>Example: Java client (UDP)</vt:lpstr>
      <vt:lpstr>Client/server socket interaction: UDP</vt:lpstr>
      <vt:lpstr>UDPClient.java</vt:lpstr>
      <vt:lpstr>UDPClient.java</vt:lpstr>
      <vt:lpstr>UDPServer.java</vt:lpstr>
      <vt:lpstr>UDPServer.java</vt:lpstr>
      <vt:lpstr>Sample UDP code</vt:lpstr>
      <vt:lpstr>Socket functional calls</vt:lpstr>
      <vt:lpstr>Java URL Class</vt:lpstr>
      <vt:lpstr>Parsing</vt:lpstr>
      <vt:lpstr>URL construction</vt:lpstr>
      <vt:lpstr>Retrieving URL contents </vt:lpstr>
      <vt:lpstr>Getting Header Information</vt:lpstr>
      <vt:lpstr>URLConnection </vt:lpstr>
      <vt:lpstr>Introduction to JDBC</vt:lpstr>
      <vt:lpstr>JDBC</vt:lpstr>
      <vt:lpstr>Pure Java Driver (Type 4)</vt:lpstr>
      <vt:lpstr>Pure Java Driver (2)</vt:lpstr>
      <vt:lpstr>Typical JDBC Programming Procedure</vt:lpstr>
      <vt:lpstr>Driver Manager</vt:lpstr>
      <vt:lpstr>Connecting to a Database</vt:lpstr>
      <vt:lpstr>Creating Tables</vt:lpstr>
      <vt:lpstr>Execute Statements</vt:lpstr>
      <vt:lpstr>Execute Statements</vt:lpstr>
      <vt:lpstr>Entering Data into a Table</vt:lpstr>
      <vt:lpstr>Getting Data From a Table</vt:lpstr>
      <vt:lpstr>JDBC Data Source Architecture</vt:lpstr>
      <vt:lpstr>Servlets</vt:lpstr>
      <vt:lpstr>PowerPoint Presentation</vt:lpstr>
      <vt:lpstr>PowerPoint Presentation</vt:lpstr>
      <vt:lpstr>PowerPoint Presentation</vt:lpstr>
      <vt:lpstr>Servlets API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Biotechnology</dc:title>
  <dc:creator>Admin</dc:creator>
  <cp:lastModifiedBy>Er.Arpit</cp:lastModifiedBy>
  <cp:revision>154</cp:revision>
  <cp:lastPrinted>2024-02-10T08:41:19Z</cp:lastPrinted>
  <dcterms:created xsi:type="dcterms:W3CDTF">2022-02-10T07:40:02Z</dcterms:created>
  <dcterms:modified xsi:type="dcterms:W3CDTF">2024-04-17T08:06:28Z</dcterms:modified>
</cp:coreProperties>
</file>